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54" r:id="rId2"/>
    <p:sldId id="879" r:id="rId3"/>
    <p:sldId id="2194" r:id="rId4"/>
    <p:sldId id="2240" r:id="rId5"/>
    <p:sldId id="2065" r:id="rId6"/>
    <p:sldId id="2200" r:id="rId7"/>
    <p:sldId id="2233" r:id="rId8"/>
    <p:sldId id="2066" r:id="rId9"/>
    <p:sldId id="2163" r:id="rId10"/>
    <p:sldId id="2162" r:id="rId11"/>
    <p:sldId id="2202" r:id="rId12"/>
    <p:sldId id="2204" r:id="rId13"/>
    <p:sldId id="2164" r:id="rId14"/>
    <p:sldId id="2207" r:id="rId15"/>
    <p:sldId id="2212" r:id="rId16"/>
    <p:sldId id="2213" r:id="rId17"/>
    <p:sldId id="2239" r:id="rId18"/>
    <p:sldId id="2235" r:id="rId19"/>
    <p:sldId id="2236" r:id="rId20"/>
    <p:sldId id="2227" r:id="rId21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172" userDrawn="1">
          <p15:clr>
            <a:srgbClr val="A4A3A4"/>
          </p15:clr>
        </p15:guide>
        <p15:guide id="3" orient="horz" pos="629" userDrawn="1">
          <p15:clr>
            <a:srgbClr val="A4A3A4"/>
          </p15:clr>
        </p15:guide>
        <p15:guide id="4" orient="horz" pos="3917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那須 洋人" initials="那須" lastIdx="12" clrIdx="0">
    <p:extLst>
      <p:ext uri="{19B8F6BF-5375-455C-9EA6-DF929625EA0E}">
        <p15:presenceInfo xmlns:p15="http://schemas.microsoft.com/office/powerpoint/2012/main" userId="S::nasu.hiroto@jvckenwood.com::51c71c39-3af4-4ee6-9e0c-d27bffbf37e4" providerId="AD"/>
      </p:ext>
    </p:extLst>
  </p:cmAuthor>
  <p:cmAuthor id="2" name="菅野 友美" initials="菅野" lastIdx="1" clrIdx="1">
    <p:extLst>
      <p:ext uri="{19B8F6BF-5375-455C-9EA6-DF929625EA0E}">
        <p15:presenceInfo xmlns:p15="http://schemas.microsoft.com/office/powerpoint/2012/main" userId="S-1-5-21-3432583579-2474960451-2267266868-2144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1AB"/>
    <a:srgbClr val="ECEEF4"/>
    <a:srgbClr val="FFCCFF"/>
    <a:srgbClr val="E7EAF1"/>
    <a:srgbClr val="F5F6F9"/>
    <a:srgbClr val="FAFBFC"/>
    <a:srgbClr val="94BF67"/>
    <a:srgbClr val="0090D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102"/>
      </p:cViewPr>
      <p:guideLst>
        <p:guide orient="horz" pos="459"/>
        <p:guide pos="172"/>
        <p:guide orient="horz" pos="629"/>
        <p:guide orient="horz" pos="3917"/>
        <p:guide pos="6068"/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r">
              <a:defRPr sz="1100"/>
            </a:lvl1pPr>
          </a:lstStyle>
          <a:p>
            <a:fld id="{90E2F316-9910-490C-BDFE-51839BD36DF7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r">
              <a:defRPr sz="1100"/>
            </a:lvl1pPr>
          </a:lstStyle>
          <a:p>
            <a:fld id="{E31F63FC-4178-4835-A3BD-B0C8E8082F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496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22" cy="493237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2" y="0"/>
            <a:ext cx="2918622" cy="493237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r">
              <a:defRPr sz="1100"/>
            </a:lvl1pPr>
          </a:lstStyle>
          <a:p>
            <a:fld id="{A5EF5011-6A65-4D83-B087-8CA77943A58C}" type="datetimeFigureOut">
              <a:rPr kumimoji="1" lang="ja-JP" altLang="en-US" smtClean="0"/>
              <a:t>2021/10/11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41363"/>
            <a:ext cx="53419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7" tIns="45318" rIns="90637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1" y="4686539"/>
            <a:ext cx="5387982" cy="4439132"/>
          </a:xfrm>
          <a:prstGeom prst="rect">
            <a:avLst/>
          </a:prstGeom>
        </p:spPr>
        <p:txBody>
          <a:bodyPr vert="horz" lIns="90637" tIns="45318" rIns="90637" bIns="453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501"/>
            <a:ext cx="2918622" cy="493236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2" y="9371501"/>
            <a:ext cx="2918622" cy="493236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r">
              <a:defRPr sz="1100"/>
            </a:lvl1pPr>
          </a:lstStyle>
          <a:p>
            <a:fld id="{F093E116-EBFD-4E82-A4AF-EE33AE1069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26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119" eaLnBrk="0" hangingPunct="0">
              <a:defRPr sz="23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1pPr>
            <a:lvl2pPr marL="713017" indent="-274237" defTabSz="946119" eaLnBrk="0" hangingPunct="0">
              <a:defRPr sz="23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2pPr>
            <a:lvl3pPr marL="1096950" indent="-219390" defTabSz="946119" eaLnBrk="0" hangingPunct="0">
              <a:defRPr sz="23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3pPr>
            <a:lvl4pPr marL="1535729" indent="-219390" defTabSz="946119" eaLnBrk="0" hangingPunct="0">
              <a:defRPr sz="23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4pPr>
            <a:lvl5pPr marL="1974510" indent="-219390" defTabSz="946119" eaLnBrk="0" hangingPunct="0">
              <a:defRPr sz="23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5pPr>
            <a:lvl6pPr marL="2413290" indent="-219390" defTabSz="9461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6pPr>
            <a:lvl7pPr marL="2852070" indent="-219390" defTabSz="9461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7pPr>
            <a:lvl8pPr marL="3290850" indent="-219390" defTabSz="9461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8pPr>
            <a:lvl9pPr marL="3729630" indent="-219390" defTabSz="94611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Osaka" charset="-128"/>
              </a:defRPr>
            </a:lvl9pPr>
          </a:lstStyle>
          <a:p>
            <a:pPr eaLnBrk="1" hangingPunct="1"/>
            <a:fld id="{BFC24A70-E43E-43EE-B698-6272A6153DFB}" type="slidenum">
              <a:rPr lang="en-US" altLang="ja-JP" sz="1300">
                <a:latin typeface="Times" pitchFamily="18" charset="0"/>
              </a:rPr>
              <a:pPr eaLnBrk="1" hangingPunct="1"/>
              <a:t>1</a:t>
            </a:fld>
            <a:endParaRPr lang="en-US" altLang="ja-JP" sz="1300">
              <a:latin typeface="Times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37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1A83E-90C1-4BDF-91CB-B2FE55EA0AFC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95" y="4720555"/>
            <a:ext cx="4989011" cy="4473018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77781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E116-EBFD-4E82-A4AF-EE33AE1069C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E116-EBFD-4E82-A4AF-EE33AE1069C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7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E116-EBFD-4E82-A4AF-EE33AE1069C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54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E116-EBFD-4E82-A4AF-EE33AE1069C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22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E116-EBFD-4E82-A4AF-EE33AE1069C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403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E116-EBFD-4E82-A4AF-EE33AE1069C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19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3E116-EBFD-4E82-A4AF-EE33AE1069C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25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E116-EBFD-4E82-A4AF-EE33AE1069C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0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1A83E-90C1-4BDF-91CB-B2FE55EA0AFC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095" y="4720555"/>
            <a:ext cx="4989011" cy="4473018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5193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98017" cy="2996951"/>
          </a:xfrm>
          <a:prstGeom prst="rect">
            <a:avLst/>
          </a:prstGeom>
        </p:spPr>
      </p:pic>
      <p:sp>
        <p:nvSpPr>
          <p:cNvPr id="8" name="タイトル 1"/>
          <p:cNvSpPr>
            <a:spLocks noGrp="1"/>
          </p:cNvSpPr>
          <p:nvPr>
            <p:ph type="title" hasCustomPrompt="1"/>
          </p:nvPr>
        </p:nvSpPr>
        <p:spPr>
          <a:xfrm>
            <a:off x="3503967" y="2258987"/>
            <a:ext cx="6119825" cy="877264"/>
          </a:xfrm>
          <a:prstGeom prst="rect">
            <a:avLst/>
          </a:prstGeom>
        </p:spPr>
        <p:txBody>
          <a:bodyPr anchor="b"/>
          <a:lstStyle>
            <a:lvl1pPr algn="r">
              <a:defRPr sz="2400" baseline="0">
                <a:solidFill>
                  <a:srgbClr val="5A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（タイトル）</a:t>
            </a:r>
          </a:p>
        </p:txBody>
      </p:sp>
      <p:sp>
        <p:nvSpPr>
          <p:cNvPr id="9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65263" y="457912"/>
            <a:ext cx="4758529" cy="7210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rgbClr val="5A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/>
              <a:t>（宛先）</a:t>
            </a:r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503967" y="3431326"/>
            <a:ext cx="6119825" cy="38563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>
                <a:solidFill>
                  <a:srgbClr val="5A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/>
              <a:t>（サブタイトル）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3503967" y="5557192"/>
            <a:ext cx="6119825" cy="38341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>
                <a:solidFill>
                  <a:srgbClr val="5A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/>
              <a:t>（日付）</a:t>
            </a:r>
          </a:p>
        </p:txBody>
      </p:sp>
      <p:sp>
        <p:nvSpPr>
          <p:cNvPr id="13" name="テキスト プレースホルダー 7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92" y="6453335"/>
            <a:ext cx="2880000" cy="3057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lnSpc>
                <a:spcPct val="150000"/>
              </a:lnSpc>
              <a:buNone/>
              <a:defRPr sz="900">
                <a:solidFill>
                  <a:srgbClr val="5A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/>
              <a:t>（著作権表示）</a:t>
            </a:r>
          </a:p>
        </p:txBody>
      </p:sp>
      <p:sp>
        <p:nvSpPr>
          <p:cNvPr id="15" name="テキスト プレースホルダー 7"/>
          <p:cNvSpPr>
            <a:spLocks noGrp="1"/>
          </p:cNvSpPr>
          <p:nvPr>
            <p:ph type="body" sz="quarter" idx="20" hasCustomPrompt="1"/>
          </p:nvPr>
        </p:nvSpPr>
        <p:spPr>
          <a:xfrm>
            <a:off x="3503967" y="4599014"/>
            <a:ext cx="6119825" cy="773966"/>
          </a:xfrm>
          <a:prstGeom prst="rect">
            <a:avLst/>
          </a:prstGeo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800">
                <a:solidFill>
                  <a:srgbClr val="5A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/>
              <a:t>（部署）</a:t>
            </a:r>
          </a:p>
        </p:txBody>
      </p:sp>
      <p:sp>
        <p:nvSpPr>
          <p:cNvPr id="14" name="テキスト プレースホルダー 7"/>
          <p:cNvSpPr>
            <a:spLocks noGrp="1"/>
          </p:cNvSpPr>
          <p:nvPr>
            <p:ph type="body" sz="quarter" idx="21" hasCustomPrompt="1"/>
          </p:nvPr>
        </p:nvSpPr>
        <p:spPr>
          <a:xfrm>
            <a:off x="6743792" y="6065369"/>
            <a:ext cx="2880000" cy="3057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lnSpc>
                <a:spcPct val="150000"/>
              </a:lnSpc>
              <a:buNone/>
              <a:defRPr sz="900">
                <a:solidFill>
                  <a:srgbClr val="5A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/>
              <a:t>（文書番号）</a:t>
            </a:r>
          </a:p>
        </p:txBody>
      </p:sp>
    </p:spTree>
    <p:extLst>
      <p:ext uri="{BB962C8B-B14F-4D97-AF65-F5344CB8AC3E}">
        <p14:creationId xmlns:p14="http://schemas.microsoft.com/office/powerpoint/2010/main" val="136642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body slide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JVC_pp_0728-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27" y="6189065"/>
            <a:ext cx="1801435" cy="665093"/>
          </a:xfrm>
          <a:prstGeom prst="rect">
            <a:avLst/>
          </a:prstGeom>
        </p:spPr>
      </p:pic>
      <p:sp>
        <p:nvSpPr>
          <p:cNvPr id="7" name="スライド番号プレースホルダー 3"/>
          <p:cNvSpPr txBox="1">
            <a:spLocks/>
          </p:cNvSpPr>
          <p:nvPr userDrawn="1"/>
        </p:nvSpPr>
        <p:spPr>
          <a:xfrm>
            <a:off x="9236895" y="6489034"/>
            <a:ext cx="492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fld id="{CD44D6DF-A6FE-4653-9CE0-E8C9CB798F21}" type="slidenum">
              <a:rPr lang="ja-JP" altLang="en-US" sz="10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pPr algn="r"/>
              <a:t>‹#›</a:t>
            </a:fld>
            <a:endParaRPr lang="ja-JP" altLang="en-US" sz="1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380950" y="728663"/>
            <a:ext cx="9252000" cy="0"/>
          </a:xfrm>
          <a:prstGeom prst="line">
            <a:avLst/>
          </a:prstGeom>
          <a:ln>
            <a:solidFill>
              <a:srgbClr val="009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79774" y="0"/>
            <a:ext cx="9353176" cy="73446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25000"/>
              </a:lnSpc>
              <a:defRPr sz="2000">
                <a:solidFill>
                  <a:srgbClr val="0090DC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</a:lstStyle>
          <a:p>
            <a:r>
              <a:rPr lang="en-US" altLang="ja-JP" dirty="0"/>
              <a:t>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9774" y="1005263"/>
            <a:ext cx="9353176" cy="5212975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90DC"/>
              </a:buClr>
              <a:buFont typeface="Wingdings" panose="05000000000000000000" pitchFamily="2" charset="2"/>
              <a:buChar char="u"/>
              <a:defRPr sz="140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1pPr>
            <a:lvl2pPr marL="719138" indent="-363538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90DC"/>
              </a:buClr>
              <a:buSzPct val="90000"/>
              <a:buFont typeface="Wingdings" panose="05000000000000000000" pitchFamily="2" charset="2"/>
              <a:buChar char="p"/>
              <a:defRPr sz="1400" baseline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2pPr>
            <a:lvl3pPr marL="1076325" indent="-357188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90DC"/>
              </a:buClr>
              <a:defRPr sz="1400" baseline="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3pPr>
            <a:lvl4pPr marL="1431925" indent="-3556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90DC"/>
              </a:buClr>
              <a:defRPr sz="140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4pPr>
            <a:lvl5pPr marL="1795463" indent="-363538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90DC"/>
              </a:buClr>
              <a:defRPr sz="1400">
                <a:latin typeface="Verdana" panose="020B0604030504040204" pitchFamily="34" charset="0"/>
                <a:ea typeface="メイリオ" panose="020B0604030504040204" pitchFamily="50" charset="-128"/>
                <a:cs typeface="Verdana" panose="020B0604030504040204" pitchFamily="34" charset="0"/>
              </a:defRPr>
            </a:lvl5pPr>
          </a:lstStyle>
          <a:p>
            <a:pPr lvl="0"/>
            <a:r>
              <a:rPr lang="en-US" altLang="ja-JP" dirty="0"/>
              <a:t>First level</a:t>
            </a:r>
            <a:endParaRPr lang="ja-JP" altLang="en-US" dirty="0"/>
          </a:p>
          <a:p>
            <a:pPr lvl="1"/>
            <a:r>
              <a:rPr lang="en-US" altLang="ja-JP" dirty="0"/>
              <a:t>Second level</a:t>
            </a:r>
            <a:endParaRPr lang="ja-JP" altLang="en-US" dirty="0"/>
          </a:p>
          <a:p>
            <a:pPr lvl="2"/>
            <a:r>
              <a:rPr lang="en-US" altLang="ja-JP" dirty="0"/>
              <a:t>Third level</a:t>
            </a:r>
            <a:endParaRPr lang="ja-JP" altLang="en-US" dirty="0"/>
          </a:p>
          <a:p>
            <a:pPr lvl="3"/>
            <a:r>
              <a:rPr lang="en-US" altLang="ja-JP" dirty="0"/>
              <a:t>Forth level</a:t>
            </a:r>
            <a:endParaRPr lang="ja-JP" altLang="en-US" dirty="0"/>
          </a:p>
          <a:p>
            <a:pPr lvl="4"/>
            <a:r>
              <a:rPr lang="en-US" altLang="ja-JP" dirty="0"/>
              <a:t>Fifth level</a:t>
            </a:r>
            <a:endParaRPr lang="en-US" dirty="0"/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7761312" y="134628"/>
            <a:ext cx="20162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CONFIDENTIAL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9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JVC_pp_naka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5195"/>
          </a:xfrm>
          <a:prstGeom prst="rect">
            <a:avLst/>
          </a:prstGeom>
        </p:spPr>
      </p:pic>
      <p:sp>
        <p:nvSpPr>
          <p:cNvPr id="7" name="テキスト プレースホルダー 23"/>
          <p:cNvSpPr>
            <a:spLocks noGrp="1"/>
          </p:cNvSpPr>
          <p:nvPr>
            <p:ph type="body" sz="quarter" idx="10"/>
          </p:nvPr>
        </p:nvSpPr>
        <p:spPr>
          <a:xfrm>
            <a:off x="974558" y="1014693"/>
            <a:ext cx="7398479" cy="4484329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>
              <a:spcAft>
                <a:spcPts val="1200"/>
              </a:spcAft>
              <a:buNone/>
              <a:defRPr sz="2000">
                <a:solidFill>
                  <a:srgbClr val="5A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19138" indent="-363538">
              <a:spcAft>
                <a:spcPts val="1200"/>
              </a:spcAft>
              <a:buNone/>
              <a:defRPr sz="1600">
                <a:solidFill>
                  <a:srgbClr val="5A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076325" indent="-357188">
              <a:spcAft>
                <a:spcPts val="1200"/>
              </a:spcAft>
              <a:buNone/>
              <a:defRPr sz="1600">
                <a:solidFill>
                  <a:srgbClr val="5A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1029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5195"/>
          </a:xfrm>
          <a:prstGeom prst="rect">
            <a:avLst/>
          </a:prstGeom>
        </p:spPr>
      </p:pic>
      <p:sp>
        <p:nvSpPr>
          <p:cNvPr id="5" name="テキスト プレースホルダー 23"/>
          <p:cNvSpPr>
            <a:spLocks noGrp="1"/>
          </p:cNvSpPr>
          <p:nvPr>
            <p:ph type="body" sz="quarter" idx="10"/>
          </p:nvPr>
        </p:nvSpPr>
        <p:spPr>
          <a:xfrm>
            <a:off x="974558" y="1014693"/>
            <a:ext cx="7398479" cy="4484329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>
              <a:spcAft>
                <a:spcPts val="1200"/>
              </a:spcAft>
              <a:buNone/>
              <a:defRPr sz="2000">
                <a:solidFill>
                  <a:srgbClr val="5A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19138" indent="-363538">
              <a:spcAft>
                <a:spcPts val="1200"/>
              </a:spcAft>
              <a:buNone/>
              <a:defRPr sz="1600">
                <a:solidFill>
                  <a:srgbClr val="5A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076325" indent="-357188">
              <a:spcAft>
                <a:spcPts val="1200"/>
              </a:spcAft>
              <a:buNone/>
              <a:defRPr sz="1600">
                <a:solidFill>
                  <a:srgbClr val="5A5A5A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947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JVC_pp_0728-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27" y="6189065"/>
            <a:ext cx="1801435" cy="665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74" y="0"/>
            <a:ext cx="9359900" cy="728663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9774" y="1005263"/>
            <a:ext cx="9353176" cy="5212975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19138" indent="-363538">
              <a:spcAft>
                <a:spcPts val="900"/>
              </a:spcAft>
              <a:buClr>
                <a:srgbClr val="0090DC"/>
              </a:buClr>
              <a:buSzPct val="90000"/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076325" indent="-357188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431925" indent="-355600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795463" indent="-363538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スライド番号プレースホルダー 3"/>
          <p:cNvSpPr txBox="1">
            <a:spLocks/>
          </p:cNvSpPr>
          <p:nvPr userDrawn="1"/>
        </p:nvSpPr>
        <p:spPr>
          <a:xfrm>
            <a:off x="9236895" y="6489034"/>
            <a:ext cx="492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fld id="{CD44D6DF-A6FE-4653-9CE0-E8C9CB798F21}" type="slidenum">
              <a:rPr lang="ja-JP" altLang="en-US" sz="10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pPr algn="r"/>
              <a:t>‹#›</a:t>
            </a:fld>
            <a:endParaRPr lang="ja-JP" altLang="en-US" sz="100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E19BFE5F-AA1B-464E-B0DA-199258704F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47940" y="183159"/>
            <a:ext cx="1373567" cy="2971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000" tIns="0" rIns="108000" bIns="0" anchor="b" anchorCtr="0">
            <a:normAutofit/>
          </a:bodyPr>
          <a:lstStyle/>
          <a:p>
            <a:pPr algn="ctr"/>
            <a:r>
              <a:rPr lang="en-US" altLang="ja-JP" sz="1400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Confidential</a:t>
            </a:r>
            <a:endParaRPr lang="ja-JP" altLang="en-US" sz="1400" b="1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41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_ライン入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JVC_pp_0728-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27" y="6189065"/>
            <a:ext cx="1801435" cy="66509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9774" y="1005263"/>
            <a:ext cx="9353176" cy="5212975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19138" indent="-363538">
              <a:spcAft>
                <a:spcPts val="900"/>
              </a:spcAft>
              <a:buClr>
                <a:srgbClr val="0090DC"/>
              </a:buClr>
              <a:buSzPct val="90000"/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076325" indent="-357188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431925" indent="-355600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795463" indent="-363538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スライド番号プレースホルダー 3"/>
          <p:cNvSpPr txBox="1">
            <a:spLocks/>
          </p:cNvSpPr>
          <p:nvPr userDrawn="1"/>
        </p:nvSpPr>
        <p:spPr>
          <a:xfrm>
            <a:off x="9236895" y="6489034"/>
            <a:ext cx="492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fld id="{CD44D6DF-A6FE-4653-9CE0-E8C9CB798F21}" type="slidenum">
              <a:rPr lang="ja-JP" altLang="en-US" sz="10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pPr algn="r"/>
              <a:t>‹#›</a:t>
            </a:fld>
            <a:endParaRPr lang="ja-JP" altLang="en-US" sz="100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380950" y="728663"/>
            <a:ext cx="9252000" cy="0"/>
          </a:xfrm>
          <a:prstGeom prst="line">
            <a:avLst/>
          </a:prstGeom>
          <a:ln>
            <a:solidFill>
              <a:srgbClr val="009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 userDrawn="1"/>
        </p:nvSpPr>
        <p:spPr>
          <a:xfrm>
            <a:off x="8334640" y="394859"/>
            <a:ext cx="1370888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1600" b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Confidential</a:t>
            </a:r>
            <a:endParaRPr kumimoji="1" lang="ja-JP" altLang="en-US" sz="1600" b="1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FC20C1-92C5-48A9-9025-A14B162A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74" y="0"/>
            <a:ext cx="9359900" cy="728663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5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74" y="0"/>
            <a:ext cx="9359900" cy="728663"/>
          </a:xfrm>
          <a:prstGeom prst="rect">
            <a:avLst/>
          </a:prstGeom>
        </p:spPr>
        <p:txBody>
          <a:bodyPr anchor="b"/>
          <a:lstStyle>
            <a:lvl1pPr>
              <a:defRPr sz="20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774" y="1005263"/>
            <a:ext cx="9353176" cy="5212975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19138" indent="-363538">
              <a:spcAft>
                <a:spcPts val="900"/>
              </a:spcAft>
              <a:buClr>
                <a:srgbClr val="0090DC"/>
              </a:buClr>
              <a:buSzPct val="90000"/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076325" indent="-357188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431925" indent="-355600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795463" indent="-363538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スライド番号プレースホルダー 3"/>
          <p:cNvSpPr txBox="1">
            <a:spLocks/>
          </p:cNvSpPr>
          <p:nvPr userDrawn="1"/>
        </p:nvSpPr>
        <p:spPr>
          <a:xfrm>
            <a:off x="9236895" y="6489034"/>
            <a:ext cx="492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fld id="{CD44D6DF-A6FE-4653-9CE0-E8C9CB798F21}" type="slidenum">
              <a:rPr lang="ja-JP" altLang="en-US" sz="10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pPr algn="r"/>
              <a:t>‹#›</a:t>
            </a:fld>
            <a:endParaRPr lang="ja-JP" altLang="en-US" sz="100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角丸四角形 7">
            <a:extLst>
              <a:ext uri="{FF2B5EF4-FFF2-40B4-BE49-F238E27FC236}">
                <a16:creationId xmlns:a16="http://schemas.microsoft.com/office/drawing/2014/main" id="{7694AD04-57E3-4033-A3BD-9AFEF9DD6B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47940" y="183159"/>
            <a:ext cx="1373567" cy="2971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8000" tIns="0" rIns="108000" bIns="0" anchor="b" anchorCtr="0">
            <a:normAutofit/>
          </a:bodyPr>
          <a:lstStyle/>
          <a:p>
            <a:pPr algn="ctr"/>
            <a:r>
              <a:rPr lang="en-US" altLang="ja-JP" sz="1400" b="1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Confidential</a:t>
            </a:r>
            <a:endParaRPr lang="ja-JP" altLang="en-US" sz="1400" b="1">
              <a:solidFill>
                <a:srgbClr val="FF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865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エン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91" y="-99392"/>
            <a:ext cx="9981934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4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本文_ライン入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JVC_pp_0728-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27" y="6189065"/>
            <a:ext cx="1801435" cy="66509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9774" y="1005263"/>
            <a:ext cx="9353176" cy="5212975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19138" indent="-363538">
              <a:spcAft>
                <a:spcPts val="900"/>
              </a:spcAft>
              <a:buClr>
                <a:srgbClr val="0090DC"/>
              </a:buClr>
              <a:buSzPct val="90000"/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076325" indent="-357188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431925" indent="-355600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795463" indent="-363538">
              <a:spcAft>
                <a:spcPts val="900"/>
              </a:spcAft>
              <a:buClr>
                <a:schemeClr val="tx2"/>
              </a:buClr>
              <a:defRPr sz="14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スライド番号プレースホルダー 3"/>
          <p:cNvSpPr txBox="1">
            <a:spLocks/>
          </p:cNvSpPr>
          <p:nvPr userDrawn="1"/>
        </p:nvSpPr>
        <p:spPr>
          <a:xfrm>
            <a:off x="9236895" y="6489034"/>
            <a:ext cx="492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/>
            <a:fld id="{CD44D6DF-A6FE-4653-9CE0-E8C9CB798F21}" type="slidenum">
              <a:rPr lang="ja-JP" altLang="en-US" sz="10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pPr algn="r"/>
              <a:t>‹#›</a:t>
            </a:fld>
            <a:endParaRPr lang="ja-JP" altLang="en-US" sz="100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380950" y="728663"/>
            <a:ext cx="9252000" cy="0"/>
          </a:xfrm>
          <a:prstGeom prst="line">
            <a:avLst/>
          </a:prstGeom>
          <a:ln>
            <a:solidFill>
              <a:srgbClr val="0090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 userDrawn="1"/>
        </p:nvSpPr>
        <p:spPr>
          <a:xfrm>
            <a:off x="8334640" y="394859"/>
            <a:ext cx="1370888" cy="369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1600" b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Confidential</a:t>
            </a:r>
            <a:endParaRPr kumimoji="1" lang="ja-JP" altLang="en-US" sz="1600" b="1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11529" y="6356350"/>
            <a:ext cx="394471" cy="501650"/>
          </a:xfrm>
        </p:spPr>
        <p:txBody>
          <a:bodyPr/>
          <a:lstStyle>
            <a:lvl1pPr algn="l">
              <a:defRPr b="1">
                <a:solidFill>
                  <a:srgbClr val="4472C4"/>
                </a:solidFill>
                <a:latin typeface="Bookman Old Style" charset="0"/>
                <a:ea typeface="Bookman Old Style" charset="0"/>
                <a:cs typeface="Bookman Old Style" charset="0"/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906000" cy="628060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2600">
                <a:solidFill>
                  <a:srgbClr val="4472C4"/>
                </a:solidFill>
                <a:latin typeface="+mn-lt"/>
                <a:ea typeface="Bookman Old Style" charset="0"/>
                <a:cs typeface="Bookman Old Sty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349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23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9" r:id="rId3"/>
    <p:sldLayoutId id="2147483665" r:id="rId4"/>
    <p:sldLayoutId id="2147483670" r:id="rId5"/>
    <p:sldLayoutId id="2147483668" r:id="rId6"/>
    <p:sldLayoutId id="2147483667" r:id="rId7"/>
    <p:sldLayoutId id="2147483672" r:id="rId8"/>
    <p:sldLayoutId id="2147483675" r:id="rId9"/>
    <p:sldLayoutId id="2147483678" r:id="rId10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kumimoji="1" sz="2800" kern="1200">
          <a:solidFill>
            <a:srgbClr val="0090DC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n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538163" indent="-269875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p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806450" indent="-268288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076325" indent="-269875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344613" indent="-268288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tabLst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7" userDrawn="1">
          <p15:clr>
            <a:srgbClr val="F26B43"/>
          </p15:clr>
        </p15:guide>
        <p15:guide id="2" pos="172" userDrawn="1">
          <p15:clr>
            <a:srgbClr val="F26B43"/>
          </p15:clr>
        </p15:guide>
        <p15:guide id="3" pos="6068" userDrawn="1">
          <p15:clr>
            <a:srgbClr val="F26B43"/>
          </p15:clr>
        </p15:guide>
        <p15:guide id="4" orient="horz" pos="629" userDrawn="1">
          <p15:clr>
            <a:srgbClr val="F26B43"/>
          </p15:clr>
        </p15:guide>
        <p15:guide id="5" orient="horz" pos="4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gif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CFF56817-213D-43D2-A0C1-33B1E7C12C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3966" y="6067273"/>
            <a:ext cx="6119825" cy="383415"/>
          </a:xfrm>
        </p:spPr>
        <p:txBody>
          <a:bodyPr/>
          <a:lstStyle/>
          <a:p>
            <a:r>
              <a:rPr lang="en-US" altLang="ja-JP" b="1" dirty="0">
                <a:solidFill>
                  <a:srgbClr val="000000"/>
                </a:solidFill>
                <a:latin typeface="+mj-lt"/>
              </a:rPr>
              <a:t>2021.NOV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DB8D6-0E62-4278-8786-24FE82DF2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802" y="2990368"/>
            <a:ext cx="7208396" cy="87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400" kern="1200" baseline="0">
                <a:solidFill>
                  <a:srgbClr val="5A5A5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pPr algn="ctr"/>
            <a:r>
              <a:rPr lang="en-US" altLang="ja-JP" sz="2800" b="1" dirty="0">
                <a:solidFill>
                  <a:srgbClr val="000000"/>
                </a:solidFill>
                <a:latin typeface="+mj-lt"/>
                <a:cs typeface="メイリオ" pitchFamily="50" charset="-128"/>
              </a:rPr>
              <a:t>LEO3</a:t>
            </a:r>
            <a:r>
              <a:rPr lang="ja-JP" altLang="en-US" sz="2800" b="1" dirty="0">
                <a:solidFill>
                  <a:srgbClr val="000000"/>
                </a:solidFill>
                <a:latin typeface="+mj-lt"/>
                <a:cs typeface="メイリオ" pitchFamily="50" charset="-128"/>
              </a:rPr>
              <a:t> </a:t>
            </a:r>
            <a:r>
              <a:rPr lang="en-US" altLang="ja-JP" sz="2800" b="1" dirty="0">
                <a:solidFill>
                  <a:srgbClr val="000000"/>
                </a:solidFill>
                <a:latin typeface="+mj-lt"/>
                <a:cs typeface="メイリオ" pitchFamily="50" charset="-128"/>
              </a:rPr>
              <a:t>Product Information</a:t>
            </a:r>
            <a:endParaRPr lang="ja-JP" altLang="ja-JP" sz="2800" b="1" dirty="0">
              <a:solidFill>
                <a:srgbClr val="000000"/>
              </a:solidFill>
              <a:latin typeface="+mj-lt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55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1519C3B-7901-47A0-9A32-F4E9468A1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8" y="925009"/>
            <a:ext cx="2709219" cy="32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71EBE3A-B094-406E-AD7A-4110DA1E3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23" y="5007561"/>
            <a:ext cx="9571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800" b="1" dirty="0">
                <a:latin typeface="+mn-lt"/>
                <a:ea typeface="Meiryo UI" pitchFamily="50" charset="-128"/>
                <a:cs typeface="Meiryo UI" pitchFamily="50" charset="-128"/>
              </a:rPr>
              <a:t>image</a:t>
            </a:r>
          </a:p>
        </p:txBody>
      </p:sp>
      <p:graphicFrame>
        <p:nvGraphicFramePr>
          <p:cNvPr id="31" name="表 2047">
            <a:extLst>
              <a:ext uri="{FF2B5EF4-FFF2-40B4-BE49-F238E27FC236}">
                <a16:creationId xmlns:a16="http://schemas.microsoft.com/office/drawing/2014/main" id="{6E070E63-B408-4B9D-A77A-620BA1541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54280"/>
              </p:ext>
            </p:extLst>
          </p:nvPr>
        </p:nvGraphicFramePr>
        <p:xfrm>
          <a:off x="5502402" y="1143493"/>
          <a:ext cx="411061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452">
                  <a:extLst>
                    <a:ext uri="{9D8B030D-6E8A-4147-A177-3AD203B41FA5}">
                      <a16:colId xmlns:a16="http://schemas.microsoft.com/office/drawing/2014/main" val="4192168474"/>
                    </a:ext>
                  </a:extLst>
                </a:gridCol>
                <a:gridCol w="1556238">
                  <a:extLst>
                    <a:ext uri="{9D8B030D-6E8A-4147-A177-3AD203B41FA5}">
                      <a16:colId xmlns:a16="http://schemas.microsoft.com/office/drawing/2014/main" val="982276876"/>
                    </a:ext>
                  </a:extLst>
                </a:gridCol>
                <a:gridCol w="1488922">
                  <a:extLst>
                    <a:ext uri="{9D8B030D-6E8A-4147-A177-3AD203B41FA5}">
                      <a16:colId xmlns:a16="http://schemas.microsoft.com/office/drawing/2014/main" val="148535089"/>
                    </a:ext>
                  </a:extLst>
                </a:gridCol>
              </a:tblGrid>
              <a:tr h="535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Model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Light</a:t>
                      </a:r>
                      <a:r>
                        <a:rPr kumimoji="1" lang="ja-JP" altLang="en-US" dirty="0"/>
                        <a:t> </a:t>
                      </a:r>
                      <a:r>
                        <a:rPr kumimoji="1" lang="en-US" altLang="ja-JP" dirty="0"/>
                        <a:t>Source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Brightness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914323"/>
                  </a:ext>
                </a:extLst>
              </a:tr>
              <a:tr h="3060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NZ9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BLU-</a:t>
                      </a:r>
                      <a:r>
                        <a:rPr kumimoji="1" lang="en-US" altLang="ja-JP" dirty="0" err="1"/>
                        <a:t>Escent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3,000lm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076188"/>
                  </a:ext>
                </a:extLst>
              </a:tr>
              <a:tr h="3060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NZ8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BLU-</a:t>
                      </a:r>
                      <a:r>
                        <a:rPr kumimoji="1" lang="en-US" altLang="ja-JP" dirty="0" err="1"/>
                        <a:t>Escent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/>
                        <a:t>2,500lm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349753"/>
                  </a:ext>
                </a:extLst>
              </a:tr>
              <a:tr h="3060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NZ7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BLU-</a:t>
                      </a:r>
                      <a:r>
                        <a:rPr kumimoji="1" lang="en-US" altLang="ja-JP" dirty="0" err="1"/>
                        <a:t>Escent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2,200lm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85450"/>
                  </a:ext>
                </a:extLst>
              </a:tr>
              <a:tr h="306001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433028"/>
                  </a:ext>
                </a:extLst>
              </a:tr>
            </a:tbl>
          </a:graphicData>
        </a:graphic>
      </p:graphicFrame>
      <p:sp>
        <p:nvSpPr>
          <p:cNvPr id="20" name="テキスト ボックス 39">
            <a:extLst>
              <a:ext uri="{FF2B5EF4-FFF2-40B4-BE49-F238E27FC236}">
                <a16:creationId xmlns:a16="http://schemas.microsoft.com/office/drawing/2014/main" id="{E7B8952E-EE98-4C63-AE5F-D372A49F9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70" y="3863336"/>
            <a:ext cx="47164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u="sng" dirty="0">
                <a:solidFill>
                  <a:schemeClr val="tx1"/>
                </a:solidFill>
                <a:latin typeface="+mn-lt"/>
                <a:ea typeface="Meiryo UI" pitchFamily="50" charset="-128"/>
                <a:cs typeface="Meiryo UI" pitchFamily="50" charset="-128"/>
              </a:rPr>
              <a:t>High power laser diode package</a:t>
            </a:r>
          </a:p>
        </p:txBody>
      </p:sp>
      <p:sp>
        <p:nvSpPr>
          <p:cNvPr id="24" name="テキスト ボックス 39">
            <a:extLst>
              <a:ext uri="{FF2B5EF4-FFF2-40B4-BE49-F238E27FC236}">
                <a16:creationId xmlns:a16="http://schemas.microsoft.com/office/drawing/2014/main" id="{E7B8952E-EE98-4C63-AE5F-D372A49F9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109" y="3876509"/>
            <a:ext cx="4603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u="sng" dirty="0">
                <a:solidFill>
                  <a:schemeClr val="tx1"/>
                </a:solidFill>
                <a:latin typeface="+mn-lt"/>
                <a:ea typeface="Meiryo UI" pitchFamily="50" charset="-128"/>
                <a:cs typeface="Meiryo UI" pitchFamily="50" charset="-128"/>
              </a:rPr>
              <a:t>Dynamic light source control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858408" y="45293"/>
            <a:ext cx="5258507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</a:rPr>
              <a:t>About BLU-</a:t>
            </a:r>
            <a:r>
              <a:rPr lang="en-US" altLang="ja-JP" sz="2000" dirty="0" err="1">
                <a:solidFill>
                  <a:srgbClr val="000000"/>
                </a:solidFill>
                <a:latin typeface="+mj-lt"/>
                <a:ea typeface="メイリオ" panose="020B0604030504040204" pitchFamily="50" charset="-128"/>
              </a:rPr>
              <a:t>Escent</a:t>
            </a:r>
            <a:endParaRPr lang="en-US" altLang="ja-JP" sz="2000" dirty="0">
              <a:solidFill>
                <a:srgbClr val="000000"/>
              </a:solidFill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4">
            <a:extLst>
              <a:ext uri="{FF2B5EF4-FFF2-40B4-BE49-F238E27FC236}">
                <a16:creationId xmlns:a16="http://schemas.microsoft.com/office/drawing/2014/main" id="{9DDF14E7-D3C6-4258-8418-B5ED453D4B43}"/>
              </a:ext>
            </a:extLst>
          </p:cNvPr>
          <p:cNvSpPr txBox="1">
            <a:spLocks/>
          </p:cNvSpPr>
          <p:nvPr/>
        </p:nvSpPr>
        <p:spPr>
          <a:xfrm>
            <a:off x="279774" y="1341847"/>
            <a:ext cx="5222628" cy="2440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55600" indent="-3556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n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719138" indent="-3635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rgbClr val="0090DC"/>
              </a:buClr>
              <a:buSzPct val="90000"/>
              <a:buFont typeface="Wingdings" panose="05000000000000000000" pitchFamily="2" charset="2"/>
              <a:buChar char="p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076325" indent="-35718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431925" indent="-3556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795463" indent="-3635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ja-JP" b="1" u="sng" dirty="0">
                <a:latin typeface="+mn-lt"/>
              </a:rPr>
              <a:t>JVC Original Laser Light Source technology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b="1" u="sng" dirty="0">
                <a:latin typeface="+mn-lt"/>
              </a:rPr>
              <a:t>Realize High Brightness of </a:t>
            </a:r>
            <a:r>
              <a:rPr lang="en-US" altLang="ja-JP" b="1" u="sng" dirty="0">
                <a:solidFill>
                  <a:srgbClr val="FF0000"/>
                </a:solidFill>
                <a:latin typeface="+mn-lt"/>
              </a:rPr>
              <a:t>3,000lm</a:t>
            </a:r>
          </a:p>
          <a:p>
            <a:pPr lvl="1"/>
            <a:r>
              <a:rPr lang="en-GB" altLang="ja-JP" dirty="0">
                <a:latin typeface="+mn-lt"/>
              </a:rPr>
              <a:t>Compatible with large screens of over 200 inches</a:t>
            </a:r>
          </a:p>
          <a:p>
            <a:pPr lvl="1"/>
            <a:r>
              <a:rPr lang="en-GB" altLang="ja-JP" dirty="0">
                <a:latin typeface="+mn-lt"/>
              </a:rPr>
              <a:t>Significantly increase the peak brightness for HDR projection</a:t>
            </a:r>
            <a:endParaRPr lang="en-US" altLang="ja-JP" dirty="0"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b="1" u="sng" dirty="0">
                <a:solidFill>
                  <a:srgbClr val="FF0000"/>
                </a:solidFill>
                <a:latin typeface="+mn-lt"/>
              </a:rPr>
              <a:t>20,000 hours </a:t>
            </a:r>
            <a:r>
              <a:rPr lang="en-US" altLang="ja-JP" b="1" u="sng" dirty="0">
                <a:latin typeface="+mn-lt"/>
              </a:rPr>
              <a:t>long life</a:t>
            </a:r>
          </a:p>
          <a:p>
            <a:pPr lvl="1"/>
            <a:r>
              <a:rPr lang="en-GB" altLang="ja-JP" sz="1000" dirty="0">
                <a:latin typeface="+mn-lt"/>
              </a:rPr>
              <a:t>Over 20 years of watching 2.5 hours of movies every day</a:t>
            </a:r>
          </a:p>
          <a:p>
            <a:pPr lvl="1">
              <a:buFont typeface="Wingdings" panose="05000000000000000000" pitchFamily="2" charset="2"/>
              <a:buChar char="u"/>
            </a:pPr>
            <a:endParaRPr lang="en-US" altLang="ja-JP" dirty="0"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ja-JP" dirty="0">
              <a:latin typeface="+mn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BAD5774-3CEF-4661-AFAC-F90AC3C98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4484" y="5268159"/>
            <a:ext cx="1479676" cy="132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コンテンツ プレースホルダー 4">
            <a:extLst>
              <a:ext uri="{FF2B5EF4-FFF2-40B4-BE49-F238E27FC236}">
                <a16:creationId xmlns:a16="http://schemas.microsoft.com/office/drawing/2014/main" id="{4C75C27A-F0D2-4927-A0FC-E6F9EA58DEF4}"/>
              </a:ext>
            </a:extLst>
          </p:cNvPr>
          <p:cNvSpPr txBox="1">
            <a:spLocks/>
          </p:cNvSpPr>
          <p:nvPr/>
        </p:nvSpPr>
        <p:spPr>
          <a:xfrm>
            <a:off x="279774" y="4432184"/>
            <a:ext cx="4538411" cy="2093439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n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719138" indent="-3635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rgbClr val="0090DC"/>
              </a:buClr>
              <a:buSzPct val="90000"/>
              <a:buFont typeface="Wingdings" panose="05000000000000000000" pitchFamily="2" charset="2"/>
              <a:buChar char="p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076325" indent="-35718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431925" indent="-3556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795463" indent="-3635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GB" altLang="ja-JP" dirty="0">
                <a:latin typeface="+mn-lt"/>
              </a:rPr>
              <a:t>Reduced the laser unit size significantly, while achieving a high brightness of 3,000lm</a:t>
            </a:r>
            <a:endParaRPr lang="en-US" altLang="ja-JP" dirty="0">
              <a:latin typeface="+mn-lt"/>
            </a:endParaRPr>
          </a:p>
        </p:txBody>
      </p:sp>
      <p:sp>
        <p:nvSpPr>
          <p:cNvPr id="15" name="コンテンツ プレースホルダー 4">
            <a:extLst>
              <a:ext uri="{FF2B5EF4-FFF2-40B4-BE49-F238E27FC236}">
                <a16:creationId xmlns:a16="http://schemas.microsoft.com/office/drawing/2014/main" id="{B84C5F4B-6098-4F0B-9E47-BC15EAC0FE8C}"/>
              </a:ext>
            </a:extLst>
          </p:cNvPr>
          <p:cNvSpPr txBox="1">
            <a:spLocks/>
          </p:cNvSpPr>
          <p:nvPr/>
        </p:nvSpPr>
        <p:spPr>
          <a:xfrm>
            <a:off x="5214109" y="4432184"/>
            <a:ext cx="4538411" cy="2093439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n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719138" indent="-3635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rgbClr val="0090DC"/>
              </a:buClr>
              <a:buSzPct val="90000"/>
              <a:buFont typeface="Wingdings" panose="05000000000000000000" pitchFamily="2" charset="2"/>
              <a:buChar char="p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076325" indent="-35718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431925" indent="-3556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795463" indent="-3635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GB" altLang="ja-JP" dirty="0">
                <a:latin typeface="+mn-lt"/>
              </a:rPr>
              <a:t>Light output can be controlled instantly without delay accordingly to the scene’s brightness</a:t>
            </a:r>
          </a:p>
          <a:p>
            <a:pPr lvl="1"/>
            <a:r>
              <a:rPr lang="en-GB" altLang="ja-JP" b="1" dirty="0">
                <a:solidFill>
                  <a:srgbClr val="FF0000"/>
                </a:solidFill>
                <a:latin typeface="+mn-lt"/>
              </a:rPr>
              <a:t>Creates images close to human perception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GB" altLang="ja-JP" b="1" dirty="0">
                <a:solidFill>
                  <a:srgbClr val="FF0000"/>
                </a:solidFill>
                <a:latin typeface="+mn-lt"/>
              </a:rPr>
              <a:t>Enable contrast ratio of ∞:1 </a:t>
            </a:r>
            <a:r>
              <a:rPr lang="en-GB" altLang="ja-JP" dirty="0">
                <a:latin typeface="+mn-lt"/>
              </a:rPr>
              <a:t>by controlling the output of the laser during Hide or signal recognition</a:t>
            </a:r>
          </a:p>
        </p:txBody>
      </p:sp>
    </p:spTree>
    <p:extLst>
      <p:ext uri="{BB962C8B-B14F-4D97-AF65-F5344CB8AC3E}">
        <p14:creationId xmlns:p14="http://schemas.microsoft.com/office/powerpoint/2010/main" val="305603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39"/>
          <p:cNvSpPr txBox="1">
            <a:spLocks noChangeArrowheads="1"/>
          </p:cNvSpPr>
          <p:nvPr/>
        </p:nvSpPr>
        <p:spPr bwMode="auto">
          <a:xfrm>
            <a:off x="293617" y="1184236"/>
            <a:ext cx="88463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u="sng" dirty="0">
                <a:solidFill>
                  <a:schemeClr val="tx1"/>
                </a:solidFill>
                <a:latin typeface="+mn-lt"/>
                <a:ea typeface="Meiryo UI" pitchFamily="50" charset="-128"/>
                <a:cs typeface="Meiryo UI" pitchFamily="50" charset="-128"/>
              </a:rPr>
              <a:t>Equipped with a new 0.69-inch native 4K "D-ILA" device that has improved drive performance</a:t>
            </a:r>
            <a:endParaRPr lang="ja-JP" altLang="en-US" b="1" u="sng" dirty="0">
              <a:solidFill>
                <a:schemeClr val="tx1"/>
              </a:solidFill>
              <a:latin typeface="+mn-lt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73A548B8-381B-46A7-B828-8071FF470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032" y="3401328"/>
            <a:ext cx="1063625" cy="38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2" descr="D-ILA">
            <a:extLst>
              <a:ext uri="{FF2B5EF4-FFF2-40B4-BE49-F238E27FC236}">
                <a16:creationId xmlns:a16="http://schemas.microsoft.com/office/drawing/2014/main" id="{45662F8E-5597-48AA-94C9-2974F5BD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7246" y="3449647"/>
            <a:ext cx="1355804" cy="3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C286B18-297D-4806-828A-8BCFBCD58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9519" y="1892122"/>
            <a:ext cx="1495453" cy="1331808"/>
          </a:xfrm>
          <a:prstGeom prst="rect">
            <a:avLst/>
          </a:prstGeom>
        </p:spPr>
      </p:pic>
      <p:sp>
        <p:nvSpPr>
          <p:cNvPr id="26" name="角丸四角形 89">
            <a:extLst>
              <a:ext uri="{FF2B5EF4-FFF2-40B4-BE49-F238E27FC236}">
                <a16:creationId xmlns:a16="http://schemas.microsoft.com/office/drawing/2014/main" id="{F4EAC8DA-7C8C-4543-9D80-4EBF34293058}"/>
              </a:ext>
            </a:extLst>
          </p:cNvPr>
          <p:cNvSpPr/>
          <p:nvPr/>
        </p:nvSpPr>
        <p:spPr>
          <a:xfrm>
            <a:off x="7396914" y="611033"/>
            <a:ext cx="612391" cy="360040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kumimoji="1" lang="en-US" altLang="ja-JP" sz="1400" dirty="0">
                <a:solidFill>
                  <a:schemeClr val="bg1"/>
                </a:solidFill>
                <a:ea typeface="メイリオ" panose="020B0604030504040204" pitchFamily="50" charset="-128"/>
              </a:rPr>
              <a:t>NZ8</a:t>
            </a:r>
            <a:endParaRPr kumimoji="1" lang="ja-JP" altLang="en-US" sz="140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27" name="角丸四角形 93">
            <a:extLst>
              <a:ext uri="{FF2B5EF4-FFF2-40B4-BE49-F238E27FC236}">
                <a16:creationId xmlns:a16="http://schemas.microsoft.com/office/drawing/2014/main" id="{2525372F-A8B0-401D-8CB1-68E8F0BD5CBF}"/>
              </a:ext>
            </a:extLst>
          </p:cNvPr>
          <p:cNvSpPr/>
          <p:nvPr/>
        </p:nvSpPr>
        <p:spPr>
          <a:xfrm>
            <a:off x="8121732" y="611033"/>
            <a:ext cx="612391" cy="360040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ja-JP" sz="1400" dirty="0">
                <a:solidFill>
                  <a:schemeClr val="bg1"/>
                </a:solidFill>
                <a:ea typeface="メイリオ" panose="020B0604030504040204" pitchFamily="50" charset="-128"/>
              </a:rPr>
              <a:t>NZ7 </a:t>
            </a:r>
            <a:endParaRPr kumimoji="1" lang="ja-JP" altLang="en-US" sz="140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28" name="角丸四角形 96">
            <a:extLst>
              <a:ext uri="{FF2B5EF4-FFF2-40B4-BE49-F238E27FC236}">
                <a16:creationId xmlns:a16="http://schemas.microsoft.com/office/drawing/2014/main" id="{B4D49F06-80F8-44C2-B48A-7398FACB9CF6}"/>
              </a:ext>
            </a:extLst>
          </p:cNvPr>
          <p:cNvSpPr/>
          <p:nvPr/>
        </p:nvSpPr>
        <p:spPr>
          <a:xfrm>
            <a:off x="6679344" y="611033"/>
            <a:ext cx="612391" cy="360040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kumimoji="1" lang="en-US" altLang="ja-JP" sz="1400" dirty="0">
                <a:solidFill>
                  <a:schemeClr val="bg1"/>
                </a:solidFill>
                <a:ea typeface="メイリオ" panose="020B0604030504040204" pitchFamily="50" charset="-128"/>
              </a:rPr>
              <a:t>NZ9</a:t>
            </a:r>
            <a:endParaRPr kumimoji="1" lang="ja-JP" altLang="en-US" sz="140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447059" y="242410"/>
            <a:ext cx="5258507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fr-FR" altLang="ja-JP" sz="2000" dirty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</a:rPr>
              <a:t>About JVC Unique D-ILA Device</a:t>
            </a:r>
          </a:p>
        </p:txBody>
      </p:sp>
      <p:sp>
        <p:nvSpPr>
          <p:cNvPr id="15" name="コンテンツ プレースホルダー 4">
            <a:extLst>
              <a:ext uri="{FF2B5EF4-FFF2-40B4-BE49-F238E27FC236}">
                <a16:creationId xmlns:a16="http://schemas.microsoft.com/office/drawing/2014/main" id="{D46FAA86-68AD-4D8F-8AA6-6F7291DE5E09}"/>
              </a:ext>
            </a:extLst>
          </p:cNvPr>
          <p:cNvSpPr txBox="1">
            <a:spLocks/>
          </p:cNvSpPr>
          <p:nvPr/>
        </p:nvSpPr>
        <p:spPr>
          <a:xfrm>
            <a:off x="293615" y="3990264"/>
            <a:ext cx="8718499" cy="1779208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n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719138" indent="-3635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rgbClr val="0090DC"/>
              </a:buClr>
              <a:buSzPct val="90000"/>
              <a:buFont typeface="Wingdings" panose="05000000000000000000" pitchFamily="2" charset="2"/>
              <a:buChar char="p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076325" indent="-35718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431925" indent="-3556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795463" indent="-3635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GB" altLang="ja-JP" sz="2000" dirty="0">
                <a:latin typeface="+mn-lt"/>
              </a:rPr>
              <a:t>Improved to drive the panel twice as fast as before</a:t>
            </a:r>
          </a:p>
          <a:p>
            <a:pPr lvl="1"/>
            <a:r>
              <a:rPr lang="en-GB" altLang="ja-JP" sz="2000" dirty="0">
                <a:latin typeface="+mn-lt"/>
              </a:rPr>
              <a:t>Possible to display images at a high speed equivalent to </a:t>
            </a:r>
            <a:r>
              <a:rPr lang="en-GB" altLang="ja-JP" sz="2000" b="1" dirty="0">
                <a:solidFill>
                  <a:srgbClr val="FF0000"/>
                </a:solidFill>
                <a:latin typeface="+mn-lt"/>
              </a:rPr>
              <a:t>240hz</a:t>
            </a:r>
          </a:p>
          <a:p>
            <a:pPr lvl="1"/>
            <a:r>
              <a:rPr lang="en-GB" altLang="ja-JP" sz="2000" dirty="0">
                <a:latin typeface="+mn-lt"/>
              </a:rPr>
              <a:t>Realize </a:t>
            </a:r>
            <a:r>
              <a:rPr lang="en-GB" altLang="ja-JP" sz="2000" dirty="0">
                <a:solidFill>
                  <a:srgbClr val="FF0000"/>
                </a:solidFill>
                <a:latin typeface="+mn-lt"/>
              </a:rPr>
              <a:t>“8K e-shift X”</a:t>
            </a:r>
          </a:p>
        </p:txBody>
      </p:sp>
      <p:pic>
        <p:nvPicPr>
          <p:cNvPr id="16" name="図 8">
            <a:extLst>
              <a:ext uri="{FF2B5EF4-FFF2-40B4-BE49-F238E27FC236}">
                <a16:creationId xmlns:a16="http://schemas.microsoft.com/office/drawing/2014/main" id="{6D5B4A5F-E7C3-4B94-9CEC-E5E320ED5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5432" y="5190946"/>
            <a:ext cx="1063625" cy="57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4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081" y="1345939"/>
            <a:ext cx="468843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9"/>
          <p:cNvSpPr txBox="1">
            <a:spLocks noChangeArrowheads="1"/>
          </p:cNvSpPr>
          <p:nvPr/>
        </p:nvSpPr>
        <p:spPr bwMode="auto">
          <a:xfrm>
            <a:off x="542801" y="1371600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r>
              <a:rPr lang="ja-JP" altLang="en-US" sz="1800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t>　</a:t>
            </a:r>
            <a:endParaRPr lang="en-US" altLang="ja-JP" sz="1800" dirty="0">
              <a:solidFill>
                <a:schemeClr val="bg1"/>
              </a:solidFill>
              <a:latin typeface="+mn-lt"/>
              <a:ea typeface="Meiryo UI" panose="020B0604030504040204" pitchFamily="50" charset="-128"/>
            </a:endParaRPr>
          </a:p>
        </p:txBody>
      </p:sp>
      <p:sp>
        <p:nvSpPr>
          <p:cNvPr id="14" name="テキスト ボックス 39"/>
          <p:cNvSpPr txBox="1">
            <a:spLocks noChangeArrowheads="1"/>
          </p:cNvSpPr>
          <p:nvPr/>
        </p:nvSpPr>
        <p:spPr bwMode="auto">
          <a:xfrm>
            <a:off x="60573" y="821689"/>
            <a:ext cx="90425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r>
              <a:rPr lang="en-US" altLang="ja-JP" sz="2000" b="1" u="sng" dirty="0">
                <a:latin typeface="+mn-lt"/>
                <a:ea typeface="Meiryo UI" panose="020B0604030504040204" pitchFamily="50" charset="-128"/>
              </a:rPr>
              <a:t>Supports HDR (High Dynamic Range) that dramatically improves the expressiveness of images</a:t>
            </a:r>
            <a:endParaRPr lang="ja-JP" altLang="en-US" sz="2000" b="1" u="sng" dirty="0">
              <a:latin typeface="+mn-lt"/>
              <a:ea typeface="Meiryo UI" panose="020B0604030504040204" pitchFamily="50" charset="-128"/>
            </a:endParaRPr>
          </a:p>
        </p:txBody>
      </p:sp>
      <p:pic>
        <p:nvPicPr>
          <p:cNvPr id="18" name="Picture 9" descr="C:\Users\046221\Desktop\HDR_Logo_colo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0321" y="1249195"/>
            <a:ext cx="1633636" cy="64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39"/>
          <p:cNvSpPr txBox="1">
            <a:spLocks noChangeArrowheads="1"/>
          </p:cNvSpPr>
          <p:nvPr/>
        </p:nvSpPr>
        <p:spPr bwMode="auto">
          <a:xfrm>
            <a:off x="200472" y="1870879"/>
            <a:ext cx="41489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The </a:t>
            </a:r>
            <a:r>
              <a:rPr lang="en-US" altLang="ja-JP" b="1" dirty="0">
                <a:solidFill>
                  <a:srgbClr val="FF0000"/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"HDR10 +" </a:t>
            </a:r>
            <a:r>
              <a:rPr lang="en-US" altLang="ja-JP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rPr>
              <a:t>method that supports dynamic data is newly supported.</a:t>
            </a:r>
            <a:endParaRPr lang="ja-JP" altLang="en-US" dirty="0">
              <a:solidFill>
                <a:schemeClr val="tx1"/>
              </a:solidFill>
              <a:latin typeface="+mn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29615037-79D7-4724-BA8C-D5AE7FA70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68455"/>
              </p:ext>
            </p:extLst>
          </p:nvPr>
        </p:nvGraphicFramePr>
        <p:xfrm>
          <a:off x="240668" y="3831221"/>
          <a:ext cx="9361040" cy="2550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0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HDR Feature</a:t>
                      </a:r>
                      <a:endParaRPr kumimoji="1" lang="ja-JP" altLang="en-US" sz="2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Point</a:t>
                      </a:r>
                      <a:endParaRPr kumimoji="1" lang="ja-JP" altLang="en-US" sz="24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322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rgbClr val="0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solidFill>
                            <a:srgbClr val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Add metadata to each scene with the intention of the creator </a:t>
                      </a:r>
                    </a:p>
                    <a:p>
                      <a:pPr algn="ctr"/>
                      <a:r>
                        <a:rPr kumimoji="1" lang="en-US" altLang="ja-JP" sz="1400" b="0" baseline="0" dirty="0">
                          <a:solidFill>
                            <a:srgbClr val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Reproduce the image quality according to the director's intention</a:t>
                      </a:r>
                      <a:endParaRPr kumimoji="1" lang="ja-JP" altLang="en-US" sz="1400" b="0" dirty="0">
                        <a:solidFill>
                          <a:srgbClr val="0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Frame Adapt HDR</a:t>
                      </a:r>
                    </a:p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Theater Optimizer</a:t>
                      </a:r>
                      <a:endParaRPr kumimoji="1" lang="ja-JP" altLang="en-US" sz="1400" b="1" dirty="0">
                        <a:solidFill>
                          <a:srgbClr val="000000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baseline="0" dirty="0">
                          <a:solidFill>
                            <a:srgbClr val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Perform tone mapping according to the content input signal and installation environment / usage conditions</a:t>
                      </a:r>
                    </a:p>
                    <a:p>
                      <a:pPr algn="ctr"/>
                      <a:r>
                        <a:rPr kumimoji="1" lang="en-US" altLang="ja-JP" sz="1400" b="0" baseline="0" dirty="0">
                          <a:solidFill>
                            <a:srgbClr val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Reproduce the best image processing technology that JVC can currently have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テキスト ボックス 39">
            <a:extLst>
              <a:ext uri="{FF2B5EF4-FFF2-40B4-BE49-F238E27FC236}">
                <a16:creationId xmlns:a16="http://schemas.microsoft.com/office/drawing/2014/main" id="{887E5F4E-BA10-4345-937D-E2A4FF9FD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29" y="3313765"/>
            <a:ext cx="90425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r>
              <a:rPr lang="en-US" altLang="ja-JP" sz="2000" b="1" u="sng" dirty="0">
                <a:latin typeface="+mn-lt"/>
                <a:ea typeface="Meiryo UI" panose="020B0604030504040204" pitchFamily="50" charset="-128"/>
              </a:rPr>
              <a:t>Two dynamic tone mapping</a:t>
            </a:r>
            <a:endParaRPr lang="ja-JP" altLang="en-US" sz="2000" b="1" u="sng" dirty="0">
              <a:latin typeface="+mn-lt"/>
              <a:ea typeface="Meiryo UI" panose="020B0604030504040204" pitchFamily="50" charset="-128"/>
            </a:endParaRPr>
          </a:p>
        </p:txBody>
      </p:sp>
      <p:pic>
        <p:nvPicPr>
          <p:cNvPr id="30" name="Picture 2" descr="ãHDR10+ãã®ç»åæ¤ç´¢çµæ">
            <a:extLst>
              <a:ext uri="{FF2B5EF4-FFF2-40B4-BE49-F238E27FC236}">
                <a16:creationId xmlns:a16="http://schemas.microsoft.com/office/drawing/2014/main" id="{11164803-E6CE-4432-8C8C-E3BF6AE0F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70" y="4782463"/>
            <a:ext cx="2299044" cy="5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546711" y="139340"/>
            <a:ext cx="5258507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fr-FR" altLang="ja-JP" sz="2000" dirty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</a:rPr>
              <a:t>About HDR</a:t>
            </a:r>
          </a:p>
        </p:txBody>
      </p:sp>
      <p:grpSp>
        <p:nvGrpSpPr>
          <p:cNvPr id="16" name="グループ化 4">
            <a:extLst>
              <a:ext uri="{FF2B5EF4-FFF2-40B4-BE49-F238E27FC236}">
                <a16:creationId xmlns:a16="http://schemas.microsoft.com/office/drawing/2014/main" id="{F3905210-A96B-45CB-BE10-9FAB19E43837}"/>
              </a:ext>
            </a:extLst>
          </p:cNvPr>
          <p:cNvGrpSpPr/>
          <p:nvPr/>
        </p:nvGrpSpPr>
        <p:grpSpPr>
          <a:xfrm>
            <a:off x="5370724" y="233257"/>
            <a:ext cx="2054779" cy="360040"/>
            <a:chOff x="7048297" y="183118"/>
            <a:chExt cx="2054779" cy="360040"/>
          </a:xfrm>
        </p:grpSpPr>
        <p:sp>
          <p:nvSpPr>
            <p:cNvPr id="17" name="角丸四角形 89">
              <a:extLst>
                <a:ext uri="{FF2B5EF4-FFF2-40B4-BE49-F238E27FC236}">
                  <a16:creationId xmlns:a16="http://schemas.microsoft.com/office/drawing/2014/main" id="{888DD484-B42A-4FFC-A6A9-63889330ADFA}"/>
                </a:ext>
              </a:extLst>
            </p:cNvPr>
            <p:cNvSpPr/>
            <p:nvPr/>
          </p:nvSpPr>
          <p:spPr>
            <a:xfrm>
              <a:off x="7765867" y="183118"/>
              <a:ext cx="612391" cy="360040"/>
            </a:xfrm>
            <a:prstGeom prst="roundRect">
              <a:avLst/>
            </a:prstGeom>
            <a:solidFill>
              <a:srgbClr val="0070C0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en-US" altLang="ja-JP" sz="1400" dirty="0">
                  <a:solidFill>
                    <a:schemeClr val="bg1"/>
                  </a:solidFill>
                  <a:ea typeface="メイリオ" panose="020B0604030504040204" pitchFamily="50" charset="-128"/>
                </a:rPr>
                <a:t>NZ8</a:t>
              </a:r>
              <a:endParaRPr kumimoji="1" lang="ja-JP" altLang="en-US" sz="1400" dirty="0">
                <a:solidFill>
                  <a:schemeClr val="bg1"/>
                </a:solidFill>
                <a:ea typeface="メイリオ" panose="020B0604030504040204" pitchFamily="50" charset="-128"/>
              </a:endParaRPr>
            </a:p>
          </p:txBody>
        </p:sp>
        <p:sp>
          <p:nvSpPr>
            <p:cNvPr id="20" name="角丸四角形 93">
              <a:extLst>
                <a:ext uri="{FF2B5EF4-FFF2-40B4-BE49-F238E27FC236}">
                  <a16:creationId xmlns:a16="http://schemas.microsoft.com/office/drawing/2014/main" id="{1B3AFF42-E59E-4BA1-AC50-E02EF7DC3DC1}"/>
                </a:ext>
              </a:extLst>
            </p:cNvPr>
            <p:cNvSpPr/>
            <p:nvPr/>
          </p:nvSpPr>
          <p:spPr>
            <a:xfrm>
              <a:off x="8490685" y="183118"/>
              <a:ext cx="612391" cy="360040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ja-JP" sz="1400" dirty="0">
                  <a:solidFill>
                    <a:schemeClr val="bg1"/>
                  </a:solidFill>
                  <a:ea typeface="メイリオ" panose="020B0604030504040204" pitchFamily="50" charset="-128"/>
                </a:rPr>
                <a:t>NZ7 </a:t>
              </a:r>
              <a:endParaRPr kumimoji="1" lang="ja-JP" altLang="en-US" sz="1400" dirty="0">
                <a:solidFill>
                  <a:schemeClr val="bg1"/>
                </a:solidFill>
                <a:ea typeface="メイリオ" panose="020B0604030504040204" pitchFamily="50" charset="-128"/>
              </a:endParaRPr>
            </a:p>
          </p:txBody>
        </p:sp>
        <p:sp>
          <p:nvSpPr>
            <p:cNvPr id="23" name="角丸四角形 96">
              <a:extLst>
                <a:ext uri="{FF2B5EF4-FFF2-40B4-BE49-F238E27FC236}">
                  <a16:creationId xmlns:a16="http://schemas.microsoft.com/office/drawing/2014/main" id="{9BAB2A54-5F7F-4E53-BBCF-7823BD5C1511}"/>
                </a:ext>
              </a:extLst>
            </p:cNvPr>
            <p:cNvSpPr/>
            <p:nvPr/>
          </p:nvSpPr>
          <p:spPr>
            <a:xfrm>
              <a:off x="7048297" y="183118"/>
              <a:ext cx="612391" cy="360040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en-US" altLang="ja-JP" sz="1400" dirty="0">
                  <a:solidFill>
                    <a:schemeClr val="bg1"/>
                  </a:solidFill>
                  <a:ea typeface="メイリオ" panose="020B0604030504040204" pitchFamily="50" charset="-128"/>
                </a:rPr>
                <a:t>NZ9</a:t>
              </a:r>
              <a:endParaRPr kumimoji="1" lang="ja-JP" altLang="en-US" sz="1400" dirty="0">
                <a:solidFill>
                  <a:schemeClr val="bg1"/>
                </a:solidFill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75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D193BB6-3EED-467B-AD56-226E4E2898A8}"/>
              </a:ext>
            </a:extLst>
          </p:cNvPr>
          <p:cNvSpPr txBox="1"/>
          <p:nvPr/>
        </p:nvSpPr>
        <p:spPr>
          <a:xfrm>
            <a:off x="207220" y="703831"/>
            <a:ext cx="95026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2000" u="sng" dirty="0">
                <a:ea typeface="メイリオ" panose="020B0604030504040204" pitchFamily="50" charset="-128"/>
              </a:rPr>
              <a:t>HDR10+</a:t>
            </a:r>
            <a:r>
              <a:rPr lang="ja-JP" altLang="en-US" sz="2000" u="sng" dirty="0">
                <a:ea typeface="メイリオ" panose="020B0604030504040204" pitchFamily="50" charset="-128"/>
              </a:rPr>
              <a:t>：</a:t>
            </a:r>
            <a:r>
              <a:rPr lang="en-US" altLang="ja-JP" sz="2000" u="sng" dirty="0">
                <a:ea typeface="メイリオ" panose="020B0604030504040204" pitchFamily="50" charset="-128"/>
              </a:rPr>
              <a:t>Content</a:t>
            </a:r>
            <a:r>
              <a:rPr lang="ja-JP" altLang="en-US" sz="2000" u="sng" dirty="0">
                <a:ea typeface="メイリオ" panose="020B0604030504040204" pitchFamily="50" charset="-128"/>
              </a:rPr>
              <a:t> </a:t>
            </a:r>
            <a:r>
              <a:rPr lang="en-US" altLang="ja-JP" sz="2000" u="sng" dirty="0">
                <a:ea typeface="メイリオ" panose="020B0604030504040204" pitchFamily="50" charset="-128"/>
              </a:rPr>
              <a:t>and</a:t>
            </a:r>
            <a:r>
              <a:rPr lang="ja-JP" altLang="en-US" sz="2000" u="sng" dirty="0">
                <a:ea typeface="メイリオ" panose="020B0604030504040204" pitchFamily="50" charset="-128"/>
              </a:rPr>
              <a:t> </a:t>
            </a:r>
            <a:r>
              <a:rPr lang="en-US" altLang="ja-JP" sz="2000" u="sng" dirty="0">
                <a:ea typeface="メイリオ" panose="020B0604030504040204" pitchFamily="50" charset="-128"/>
              </a:rPr>
              <a:t>Support</a:t>
            </a:r>
            <a:r>
              <a:rPr lang="ja-JP" altLang="en-US" sz="2000" u="sng" dirty="0">
                <a:ea typeface="メイリオ" panose="020B0604030504040204" pitchFamily="50" charset="-128"/>
              </a:rPr>
              <a:t> </a:t>
            </a:r>
            <a:r>
              <a:rPr lang="en-US" altLang="ja-JP" sz="2000" u="sng" dirty="0">
                <a:ea typeface="メイリオ" panose="020B0604030504040204" pitchFamily="50" charset="-128"/>
              </a:rPr>
              <a:t>devices</a:t>
            </a:r>
          </a:p>
        </p:txBody>
      </p:sp>
      <p:pic>
        <p:nvPicPr>
          <p:cNvPr id="53" name="Picture 2" descr="ãHDR10+ãã®ç»åæ¤ç´¢çµæ">
            <a:extLst>
              <a:ext uri="{FF2B5EF4-FFF2-40B4-BE49-F238E27FC236}">
                <a16:creationId xmlns:a16="http://schemas.microsoft.com/office/drawing/2014/main" id="{7F45C6EC-6169-42B6-8071-0C448337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154" y="802353"/>
            <a:ext cx="2966665" cy="71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F24953-E188-445B-BA4E-6526994FEB87}"/>
              </a:ext>
            </a:extLst>
          </p:cNvPr>
          <p:cNvSpPr txBox="1"/>
          <p:nvPr/>
        </p:nvSpPr>
        <p:spPr>
          <a:xfrm>
            <a:off x="209606" y="1073617"/>
            <a:ext cx="272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1600" dirty="0">
                <a:ea typeface="メイリオ" panose="020B0604030504040204" pitchFamily="50" charset="-128"/>
              </a:rPr>
              <a:t>【</a:t>
            </a:r>
            <a:r>
              <a:rPr lang="en-US" altLang="ja-JP" sz="1600" dirty="0">
                <a:ea typeface="メイリオ" panose="020B0604030504040204" pitchFamily="50" charset="-128"/>
              </a:rPr>
              <a:t>Studios</a:t>
            </a:r>
            <a:r>
              <a:rPr kumimoji="1" lang="en-US" altLang="ja-JP" sz="1600" dirty="0">
                <a:ea typeface="メイリオ" panose="020B0604030504040204" pitchFamily="50" charset="-128"/>
              </a:rPr>
              <a:t>】</a:t>
            </a:r>
            <a:endParaRPr kumimoji="1" lang="ja-JP" altLang="en-US" sz="1600" dirty="0"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50A4475-17C6-4CCF-8FAB-38DC75528C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92" t="9589" r="32856" b="12897"/>
          <a:stretch/>
        </p:blipFill>
        <p:spPr>
          <a:xfrm>
            <a:off x="416497" y="1443464"/>
            <a:ext cx="712854" cy="88983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3C71830-FD2D-4E10-AC1C-2890DB260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035" y="1563379"/>
            <a:ext cx="1289944" cy="68045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5461EFF-383A-47D6-9D5B-00C7AB077A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526" y="1464819"/>
            <a:ext cx="937136" cy="93713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5C9C8E2-67AB-4946-B57F-4F41967C565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049" b="38033"/>
          <a:stretch/>
        </p:blipFill>
        <p:spPr>
          <a:xfrm>
            <a:off x="3632180" y="1785182"/>
            <a:ext cx="1936718" cy="37269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69494E0-59D6-435C-A27F-A78C89BB8C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4306" y="1891916"/>
            <a:ext cx="1225734" cy="232794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6CF02E2-2C8C-4E5F-BC99-CCC3496561ED}"/>
              </a:ext>
            </a:extLst>
          </p:cNvPr>
          <p:cNvSpPr/>
          <p:nvPr/>
        </p:nvSpPr>
        <p:spPr>
          <a:xfrm>
            <a:off x="4845899" y="2229456"/>
            <a:ext cx="3413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ea typeface="メイリオ" panose="020B0604030504040204" pitchFamily="50" charset="-128"/>
              </a:rPr>
              <a:t>*</a:t>
            </a:r>
            <a:r>
              <a:rPr lang="en-US" altLang="ja-JP" sz="1400" dirty="0">
                <a:ea typeface="メイリオ" panose="020B0604030504040204" pitchFamily="50" charset="-128"/>
              </a:rPr>
              <a:t>More than 200 movies support HDR10+</a:t>
            </a:r>
            <a:endParaRPr lang="ja-JP" altLang="en-US" sz="1400" dirty="0"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34C3EFD-9E49-4FE0-87BD-3304B1C45D1A}"/>
              </a:ext>
            </a:extLst>
          </p:cNvPr>
          <p:cNvSpPr txBox="1"/>
          <p:nvPr/>
        </p:nvSpPr>
        <p:spPr>
          <a:xfrm>
            <a:off x="209606" y="2421874"/>
            <a:ext cx="2655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1600" dirty="0">
                <a:ea typeface="メイリオ" panose="020B0604030504040204" pitchFamily="50" charset="-128"/>
              </a:rPr>
              <a:t>【Released</a:t>
            </a:r>
            <a:r>
              <a:rPr lang="ja-JP" altLang="en-US" sz="1600" dirty="0">
                <a:ea typeface="メイリオ" panose="020B0604030504040204" pitchFamily="50" charset="-128"/>
              </a:rPr>
              <a:t> </a:t>
            </a:r>
            <a:r>
              <a:rPr lang="en-US" altLang="ja-JP" sz="1600" dirty="0">
                <a:ea typeface="メイリオ" panose="020B0604030504040204" pitchFamily="50" charset="-128"/>
              </a:rPr>
              <a:t>UHD-BD】</a:t>
            </a:r>
            <a:endParaRPr kumimoji="1" lang="ja-JP" altLang="en-US" sz="1600" dirty="0">
              <a:ea typeface="メイリオ" panose="020B0604030504040204" pitchFamily="50" charset="-128"/>
            </a:endParaRPr>
          </a:p>
        </p:txBody>
      </p:sp>
      <p:graphicFrame>
        <p:nvGraphicFramePr>
          <p:cNvPr id="39" name="表 54">
            <a:extLst>
              <a:ext uri="{FF2B5EF4-FFF2-40B4-BE49-F238E27FC236}">
                <a16:creationId xmlns:a16="http://schemas.microsoft.com/office/drawing/2014/main" id="{8C4C763C-624B-42BF-B4CA-A232405BB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319573"/>
              </p:ext>
            </p:extLst>
          </p:nvPr>
        </p:nvGraphicFramePr>
        <p:xfrm>
          <a:off x="279774" y="2814837"/>
          <a:ext cx="222495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882">
                  <a:extLst>
                    <a:ext uri="{9D8B030D-6E8A-4147-A177-3AD203B41FA5}">
                      <a16:colId xmlns:a16="http://schemas.microsoft.com/office/drawing/2014/main" val="297198886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184675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Studio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#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9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UNIVERSAL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68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WB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4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Fox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63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IMAX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061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Shout Factory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11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Lions Gate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974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Vicom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358914"/>
                  </a:ext>
                </a:extLst>
              </a:tr>
            </a:tbl>
          </a:graphicData>
        </a:graphic>
      </p:graphicFrame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C2B67405-FAA2-408F-B28D-ED6F6CC853C7}"/>
              </a:ext>
            </a:extLst>
          </p:cNvPr>
          <p:cNvSpPr/>
          <p:nvPr/>
        </p:nvSpPr>
        <p:spPr>
          <a:xfrm>
            <a:off x="296710" y="5886598"/>
            <a:ext cx="1390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ea typeface="メイリオ" panose="020B0604030504040204" pitchFamily="50" charset="-128"/>
              </a:rPr>
              <a:t>*</a:t>
            </a:r>
            <a:r>
              <a:rPr lang="en-US" altLang="ja-JP" sz="1400" dirty="0">
                <a:ea typeface="メイリオ" panose="020B0604030504040204" pitchFamily="50" charset="-128"/>
              </a:rPr>
              <a:t>About</a:t>
            </a:r>
            <a:r>
              <a:rPr lang="ja-JP" altLang="en-US" sz="1400" dirty="0">
                <a:ea typeface="メイリオ" panose="020B0604030504040204" pitchFamily="50" charset="-128"/>
              </a:rPr>
              <a:t> </a:t>
            </a:r>
            <a:r>
              <a:rPr lang="en-US" altLang="ja-JP" sz="1400" dirty="0">
                <a:ea typeface="メイリオ" panose="020B0604030504040204" pitchFamily="50" charset="-128"/>
              </a:rPr>
              <a:t>40</a:t>
            </a:r>
            <a:r>
              <a:rPr lang="ja-JP" altLang="en-US" sz="1400" dirty="0">
                <a:ea typeface="メイリオ" panose="020B0604030504040204" pitchFamily="50" charset="-128"/>
              </a:rPr>
              <a:t> </a:t>
            </a:r>
            <a:r>
              <a:rPr lang="en-US" altLang="ja-JP" sz="1400" dirty="0">
                <a:ea typeface="メイリオ" panose="020B0604030504040204" pitchFamily="50" charset="-128"/>
              </a:rPr>
              <a:t>titles</a:t>
            </a:r>
            <a:endParaRPr lang="ja-JP" altLang="en-US" sz="1400" dirty="0"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DFFF849-9548-4E5A-8A19-4393AA5EA990}"/>
              </a:ext>
            </a:extLst>
          </p:cNvPr>
          <p:cNvSpPr txBox="1"/>
          <p:nvPr/>
        </p:nvSpPr>
        <p:spPr>
          <a:xfrm>
            <a:off x="2674972" y="2415393"/>
            <a:ext cx="2655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1600" dirty="0">
                <a:ea typeface="メイリオ" panose="020B0604030504040204" pitchFamily="50" charset="-128"/>
              </a:rPr>
              <a:t>【OTT</a:t>
            </a:r>
            <a:r>
              <a:rPr lang="ja-JP" altLang="en-US" sz="1600" dirty="0">
                <a:ea typeface="メイリオ" panose="020B0604030504040204" pitchFamily="50" charset="-128"/>
              </a:rPr>
              <a:t> </a:t>
            </a:r>
            <a:r>
              <a:rPr lang="en-US" altLang="ja-JP" sz="1600" dirty="0">
                <a:ea typeface="メイリオ" panose="020B0604030504040204" pitchFamily="50" charset="-128"/>
              </a:rPr>
              <a:t>provider】</a:t>
            </a:r>
            <a:endParaRPr kumimoji="1" lang="ja-JP" altLang="en-US" sz="1600" dirty="0">
              <a:ea typeface="メイリオ" panose="020B0604030504040204" pitchFamily="50" charset="-128"/>
            </a:endParaRPr>
          </a:p>
        </p:txBody>
      </p:sp>
      <p:graphicFrame>
        <p:nvGraphicFramePr>
          <p:cNvPr id="58" name="表 54">
            <a:extLst>
              <a:ext uri="{FF2B5EF4-FFF2-40B4-BE49-F238E27FC236}">
                <a16:creationId xmlns:a16="http://schemas.microsoft.com/office/drawing/2014/main" id="{09224074-EFDE-4BDB-B10F-BE0247620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877049"/>
              </p:ext>
            </p:extLst>
          </p:nvPr>
        </p:nvGraphicFramePr>
        <p:xfrm>
          <a:off x="2792760" y="2804526"/>
          <a:ext cx="6917088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43">
                  <a:extLst>
                    <a:ext uri="{9D8B030D-6E8A-4147-A177-3AD203B41FA5}">
                      <a16:colId xmlns:a16="http://schemas.microsoft.com/office/drawing/2014/main" val="2971988865"/>
                    </a:ext>
                  </a:extLst>
                </a:gridCol>
                <a:gridCol w="2158297">
                  <a:extLst>
                    <a:ext uri="{9D8B030D-6E8A-4147-A177-3AD203B41FA5}">
                      <a16:colId xmlns:a16="http://schemas.microsoft.com/office/drawing/2014/main" val="2184675600"/>
                    </a:ext>
                  </a:extLst>
                </a:gridCol>
                <a:gridCol w="2956648">
                  <a:extLst>
                    <a:ext uri="{9D8B030D-6E8A-4147-A177-3AD203B41FA5}">
                      <a16:colId xmlns:a16="http://schemas.microsoft.com/office/drawing/2014/main" val="4293033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Service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Number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Comment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694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Amazon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Prime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More than 50 series 500 episodes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All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UHD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content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support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HDR10+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68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Google Play Movie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titles </a:t>
                      </a:r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*</a:t>
                      </a:r>
                      <a:r>
                        <a:rPr kumimoji="1" lang="en-US" altLang="ja-JP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at Japan 1/13</a:t>
                      </a:r>
                      <a:endParaRPr kumimoji="1" lang="en-US" altLang="ja-JP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Start from 2020/Q3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4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Rakuten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No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info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Europe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Rakuten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TV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63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Megogo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More than 170 titles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Russia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OTT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061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Youtube</a:t>
                      </a:r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No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info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Support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HDR10+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format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111665"/>
                  </a:ext>
                </a:extLst>
              </a:tr>
            </a:tbl>
          </a:graphicData>
        </a:graphic>
      </p:graphicFrame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D9ECEF8-7F29-4938-8C85-84DA93E471DE}"/>
              </a:ext>
            </a:extLst>
          </p:cNvPr>
          <p:cNvSpPr txBox="1"/>
          <p:nvPr/>
        </p:nvSpPr>
        <p:spPr>
          <a:xfrm>
            <a:off x="2674972" y="5089333"/>
            <a:ext cx="2655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1600" dirty="0">
                <a:ea typeface="メイリオ" panose="020B0604030504040204" pitchFamily="50" charset="-128"/>
              </a:rPr>
              <a:t>【Main Device】</a:t>
            </a:r>
            <a:endParaRPr kumimoji="1" lang="ja-JP" altLang="en-US" sz="1600" dirty="0">
              <a:ea typeface="メイリオ" panose="020B0604030504040204" pitchFamily="50" charset="-128"/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BC27798E-5DA4-4A33-963D-5FE65B76ED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0618" y="5921402"/>
            <a:ext cx="592627" cy="817482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5F1C664A-DBC3-4F71-92E9-BE2053FBF45F}"/>
              </a:ext>
            </a:extLst>
          </p:cNvPr>
          <p:cNvSpPr/>
          <p:nvPr/>
        </p:nvSpPr>
        <p:spPr>
          <a:xfrm>
            <a:off x="4693811" y="5582848"/>
            <a:ext cx="1662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/>
              <a:t>Fire TV Stick 4K</a:t>
            </a:r>
            <a:endParaRPr lang="ja-JP" altLang="en-US" sz="1600"/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8AFB0E86-E603-4B02-A761-0DDA4E3C121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89" r="16720"/>
          <a:stretch/>
        </p:blipFill>
        <p:spPr>
          <a:xfrm>
            <a:off x="2947426" y="6008260"/>
            <a:ext cx="1410243" cy="433892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2FE5C713-B921-4EC3-B746-985D516CD5A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319" t="31644" r="16562" b="32813"/>
          <a:stretch/>
        </p:blipFill>
        <p:spPr>
          <a:xfrm>
            <a:off x="2906196" y="6442152"/>
            <a:ext cx="1492704" cy="320974"/>
          </a:xfrm>
          <a:prstGeom prst="rect">
            <a:avLst/>
          </a:prstGeom>
        </p:spPr>
      </p:pic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B45C0410-C067-4EB8-AF28-D7869DD23409}"/>
              </a:ext>
            </a:extLst>
          </p:cNvPr>
          <p:cNvSpPr/>
          <p:nvPr/>
        </p:nvSpPr>
        <p:spPr>
          <a:xfrm>
            <a:off x="2789334" y="5593927"/>
            <a:ext cx="21291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/>
              <a:t>Panasonic</a:t>
            </a:r>
            <a:r>
              <a:rPr lang="ja-JP" altLang="en-US" sz="1600"/>
              <a:t> </a:t>
            </a:r>
            <a:r>
              <a:rPr lang="en-US" altLang="ja-JP" sz="1600"/>
              <a:t>UHD-BDP</a:t>
            </a:r>
            <a:endParaRPr lang="ja-JP" altLang="en-US" sz="1600"/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B6D330AB-A73D-4645-A52D-F2C8C343C5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9740" y="5891293"/>
            <a:ext cx="1385644" cy="922083"/>
          </a:xfrm>
          <a:prstGeom prst="rect">
            <a:avLst/>
          </a:prstGeom>
        </p:spPr>
      </p:pic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1D926A17-DCFB-4F0A-A42A-68663BD424CD}"/>
              </a:ext>
            </a:extLst>
          </p:cNvPr>
          <p:cNvSpPr/>
          <p:nvPr/>
        </p:nvSpPr>
        <p:spPr>
          <a:xfrm>
            <a:off x="6369740" y="5350869"/>
            <a:ext cx="1581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/>
              <a:t>Chromecast</a:t>
            </a:r>
            <a:r>
              <a:rPr lang="ja-JP" altLang="en-US" sz="1600"/>
              <a:t> </a:t>
            </a:r>
            <a:endParaRPr lang="en-US" altLang="ja-JP" sz="1600"/>
          </a:p>
          <a:p>
            <a:r>
              <a:rPr lang="en-US" altLang="ja-JP" sz="1600"/>
              <a:t>with</a:t>
            </a:r>
            <a:r>
              <a:rPr lang="ja-JP" altLang="en-US" sz="1600"/>
              <a:t> </a:t>
            </a:r>
            <a:r>
              <a:rPr lang="en-US" altLang="ja-JP" sz="1600"/>
              <a:t>Google</a:t>
            </a:r>
            <a:r>
              <a:rPr lang="ja-JP" altLang="en-US" sz="1600"/>
              <a:t> </a:t>
            </a:r>
            <a:r>
              <a:rPr lang="en-US" altLang="ja-JP" sz="1600"/>
              <a:t>TV</a:t>
            </a:r>
            <a:endParaRPr lang="ja-JP" altLang="en-US" sz="1600"/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F83AACBF-7F1D-463A-9358-5E25A988793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756" t="18186" r="7160" b="27843"/>
          <a:stretch/>
        </p:blipFill>
        <p:spPr>
          <a:xfrm>
            <a:off x="7994626" y="5985657"/>
            <a:ext cx="1728193" cy="733354"/>
          </a:xfrm>
          <a:prstGeom prst="rect">
            <a:avLst/>
          </a:prstGeom>
        </p:spPr>
      </p:pic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F004872-211E-4633-9EDA-93A3EEAD5DB4}"/>
              </a:ext>
            </a:extLst>
          </p:cNvPr>
          <p:cNvSpPr/>
          <p:nvPr/>
        </p:nvSpPr>
        <p:spPr>
          <a:xfrm>
            <a:off x="8163537" y="5350869"/>
            <a:ext cx="178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/>
              <a:t>Denon</a:t>
            </a:r>
            <a:r>
              <a:rPr lang="ja-JP" altLang="en-US" sz="1600"/>
              <a:t> </a:t>
            </a:r>
            <a:r>
              <a:rPr lang="en-US" altLang="ja-JP" sz="1600"/>
              <a:t>&amp;</a:t>
            </a:r>
            <a:r>
              <a:rPr lang="ja-JP" altLang="en-US" sz="1600"/>
              <a:t> </a:t>
            </a:r>
            <a:r>
              <a:rPr lang="en-US" altLang="ja-JP" sz="1600"/>
              <a:t>Marantz</a:t>
            </a:r>
          </a:p>
          <a:p>
            <a:r>
              <a:rPr lang="en-US" altLang="ja-JP" sz="1600"/>
              <a:t>AV</a:t>
            </a:r>
            <a:r>
              <a:rPr lang="ja-JP" altLang="en-US" sz="1600"/>
              <a:t> </a:t>
            </a:r>
            <a:r>
              <a:rPr lang="en-US" altLang="ja-JP" sz="1600"/>
              <a:t>Receiver</a:t>
            </a:r>
            <a:endParaRPr lang="ja-JP" altLang="en-US" sz="1600"/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586293" y="52291"/>
            <a:ext cx="5258507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fr-FR" altLang="ja-JP" sz="20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About HDR</a:t>
            </a:r>
          </a:p>
        </p:txBody>
      </p:sp>
    </p:spTree>
    <p:extLst>
      <p:ext uri="{BB962C8B-B14F-4D97-AF65-F5344CB8AC3E}">
        <p14:creationId xmlns:p14="http://schemas.microsoft.com/office/powerpoint/2010/main" val="3223616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39"/>
          <p:cNvSpPr txBox="1">
            <a:spLocks noChangeArrowheads="1"/>
          </p:cNvSpPr>
          <p:nvPr/>
        </p:nvSpPr>
        <p:spPr bwMode="auto">
          <a:xfrm>
            <a:off x="70670" y="1619616"/>
            <a:ext cx="9143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u="sng" dirty="0">
                <a:solidFill>
                  <a:schemeClr val="tx1"/>
                </a:solidFill>
                <a:latin typeface="+mn-lt"/>
                <a:ea typeface="Meiryo UI" pitchFamily="50" charset="-128"/>
                <a:cs typeface="Meiryo UI" pitchFamily="50" charset="-128"/>
              </a:rPr>
              <a:t>Improved accuracy of our original </a:t>
            </a:r>
            <a:r>
              <a:rPr lang="en-US" altLang="ja-JP" b="1" u="sng" dirty="0">
                <a:solidFill>
                  <a:srgbClr val="FF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"Clear Motion Drive"</a:t>
            </a:r>
            <a:endParaRPr lang="ja-JP" altLang="en-US" b="1" u="sng" dirty="0">
              <a:solidFill>
                <a:srgbClr val="FF0000"/>
              </a:solidFill>
              <a:latin typeface="+mn-lt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192375" y="2412806"/>
            <a:ext cx="3713625" cy="1133504"/>
            <a:chOff x="6063911" y="1412776"/>
            <a:chExt cx="3713625" cy="1133504"/>
          </a:xfrm>
        </p:grpSpPr>
        <p:pic>
          <p:nvPicPr>
            <p:cNvPr id="22" name="Picture 2" descr="C:\Users\046221\Documents\PC BACK UP\商品企画部\MK7\カタログ\カタログ使用画像\cmd_on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907" y="1412776"/>
              <a:ext cx="1256707" cy="8362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Picture 3" descr="C:\Users\046221\Documents\PC BACK UP\商品企画部\MK7\カタログ\カタログ使用画像\cmd_off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684" y="1421822"/>
              <a:ext cx="1255541" cy="8374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二等辺三角形 23"/>
            <p:cNvSpPr/>
            <p:nvPr/>
          </p:nvSpPr>
          <p:spPr bwMode="auto">
            <a:xfrm rot="5400000">
              <a:off x="7815241" y="1667828"/>
              <a:ext cx="232608" cy="249223"/>
            </a:xfrm>
            <a:prstGeom prst="triangl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kumimoji="0" lang="ja-JP" altLang="en-US">
                <a:solidFill>
                  <a:schemeClr val="bg1"/>
                </a:solidFill>
                <a:latin typeface="+mn-lt"/>
                <a:ea typeface="Osaka" charset="-128"/>
              </a:endParaRPr>
            </a:p>
          </p:txBody>
        </p:sp>
        <p:sp>
          <p:nvSpPr>
            <p:cNvPr id="25" name="テキスト ボックス 24"/>
            <p:cNvSpPr txBox="1">
              <a:spLocks noChangeArrowheads="1"/>
            </p:cNvSpPr>
            <p:nvPr/>
          </p:nvSpPr>
          <p:spPr bwMode="auto">
            <a:xfrm>
              <a:off x="8020967" y="2284871"/>
              <a:ext cx="17565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9pPr>
            </a:lstStyle>
            <a:p>
              <a:pPr algn="ctr"/>
              <a:r>
                <a:rPr lang="en-US" altLang="ja-JP" sz="1000" b="1" dirty="0">
                  <a:latin typeface="+mn-lt"/>
                </a:rPr>
                <a:t>Clear Motion Drive</a:t>
              </a:r>
              <a:r>
                <a:rPr lang="ja-JP" altLang="en-US" sz="1000" b="1" dirty="0">
                  <a:latin typeface="+mn-lt"/>
                </a:rPr>
                <a:t> </a:t>
              </a:r>
              <a:r>
                <a:rPr lang="en-US" altLang="ja-JP" sz="1000" b="1" dirty="0">
                  <a:latin typeface="+mn-lt"/>
                </a:rPr>
                <a:t>ON</a:t>
              </a:r>
              <a:endParaRPr lang="ja-JP" altLang="en-US" sz="1000" b="1" dirty="0">
                <a:latin typeface="+mn-lt"/>
              </a:endParaRPr>
            </a:p>
          </p:txBody>
        </p:sp>
        <p:sp>
          <p:nvSpPr>
            <p:cNvPr id="38" name="テキスト ボックス 24"/>
            <p:cNvSpPr txBox="1">
              <a:spLocks noChangeArrowheads="1"/>
            </p:cNvSpPr>
            <p:nvPr/>
          </p:nvSpPr>
          <p:spPr bwMode="auto">
            <a:xfrm>
              <a:off x="6063911" y="2300059"/>
              <a:ext cx="17430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Osaka"/>
                  <a:cs typeface="Osaka"/>
                </a:defRPr>
              </a:lvl9pPr>
            </a:lstStyle>
            <a:p>
              <a:pPr algn="ctr"/>
              <a:r>
                <a:rPr lang="en-US" altLang="ja-JP" sz="1000" b="1" dirty="0">
                  <a:latin typeface="+mn-lt"/>
                </a:rPr>
                <a:t>Clear Motion Drive OFF</a:t>
              </a:r>
              <a:endParaRPr lang="ja-JP" altLang="en-US" sz="1000" b="1" dirty="0">
                <a:latin typeface="+mn-lt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6794822" y="661123"/>
            <a:ext cx="2054779" cy="360040"/>
            <a:chOff x="7048297" y="183118"/>
            <a:chExt cx="2054779" cy="360040"/>
          </a:xfrm>
        </p:grpSpPr>
        <p:sp>
          <p:nvSpPr>
            <p:cNvPr id="26" name="角丸四角形 89">
              <a:extLst>
                <a:ext uri="{FF2B5EF4-FFF2-40B4-BE49-F238E27FC236}">
                  <a16:creationId xmlns:a16="http://schemas.microsoft.com/office/drawing/2014/main" id="{0D391961-7309-4FA2-957D-937494F0EEB6}"/>
                </a:ext>
              </a:extLst>
            </p:cNvPr>
            <p:cNvSpPr/>
            <p:nvPr/>
          </p:nvSpPr>
          <p:spPr>
            <a:xfrm>
              <a:off x="7765867" y="183118"/>
              <a:ext cx="612391" cy="360040"/>
            </a:xfrm>
            <a:prstGeom prst="roundRect">
              <a:avLst/>
            </a:prstGeom>
            <a:solidFill>
              <a:srgbClr val="0070C0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en-US" altLang="ja-JP" sz="1400" dirty="0">
                  <a:solidFill>
                    <a:schemeClr val="bg1"/>
                  </a:solidFill>
                  <a:ea typeface="メイリオ" panose="020B0604030504040204" pitchFamily="50" charset="-128"/>
                </a:rPr>
                <a:t>NZ8</a:t>
              </a:r>
              <a:endParaRPr kumimoji="1" lang="ja-JP" altLang="en-US" sz="1400" dirty="0">
                <a:solidFill>
                  <a:schemeClr val="bg1"/>
                </a:solidFill>
                <a:ea typeface="メイリオ" panose="020B0604030504040204" pitchFamily="50" charset="-128"/>
              </a:endParaRPr>
            </a:p>
          </p:txBody>
        </p:sp>
        <p:sp>
          <p:nvSpPr>
            <p:cNvPr id="27" name="角丸四角形 93">
              <a:extLst>
                <a:ext uri="{FF2B5EF4-FFF2-40B4-BE49-F238E27FC236}">
                  <a16:creationId xmlns:a16="http://schemas.microsoft.com/office/drawing/2014/main" id="{3AB7D109-DA59-4A0D-9E21-2EFC4CBDAB59}"/>
                </a:ext>
              </a:extLst>
            </p:cNvPr>
            <p:cNvSpPr/>
            <p:nvPr/>
          </p:nvSpPr>
          <p:spPr>
            <a:xfrm>
              <a:off x="8490685" y="183118"/>
              <a:ext cx="612391" cy="360040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ja-JP" sz="1400" dirty="0">
                  <a:solidFill>
                    <a:schemeClr val="bg1"/>
                  </a:solidFill>
                  <a:ea typeface="メイリオ" panose="020B0604030504040204" pitchFamily="50" charset="-128"/>
                </a:rPr>
                <a:t>NZ7 </a:t>
              </a:r>
              <a:endParaRPr kumimoji="1" lang="ja-JP" altLang="en-US" sz="1400" dirty="0">
                <a:solidFill>
                  <a:schemeClr val="bg1"/>
                </a:solidFill>
                <a:ea typeface="メイリオ" panose="020B0604030504040204" pitchFamily="50" charset="-128"/>
              </a:endParaRPr>
            </a:p>
          </p:txBody>
        </p:sp>
        <p:sp>
          <p:nvSpPr>
            <p:cNvPr id="28" name="角丸四角形 96">
              <a:extLst>
                <a:ext uri="{FF2B5EF4-FFF2-40B4-BE49-F238E27FC236}">
                  <a16:creationId xmlns:a16="http://schemas.microsoft.com/office/drawing/2014/main" id="{398D3E1C-656A-46F1-A6FE-4A23714B5A21}"/>
                </a:ext>
              </a:extLst>
            </p:cNvPr>
            <p:cNvSpPr/>
            <p:nvPr/>
          </p:nvSpPr>
          <p:spPr>
            <a:xfrm>
              <a:off x="7048297" y="183118"/>
              <a:ext cx="612391" cy="360040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en-US" altLang="ja-JP" sz="1400" dirty="0">
                  <a:solidFill>
                    <a:schemeClr val="bg1"/>
                  </a:solidFill>
                  <a:ea typeface="メイリオ" panose="020B0604030504040204" pitchFamily="50" charset="-128"/>
                </a:rPr>
                <a:t>NZ9</a:t>
              </a:r>
              <a:endParaRPr kumimoji="1" lang="ja-JP" altLang="en-US" sz="1400" dirty="0">
                <a:solidFill>
                  <a:schemeClr val="bg1"/>
                </a:solidFill>
                <a:ea typeface="メイリオ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426319" y="432682"/>
            <a:ext cx="5258507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Video processing technology</a:t>
            </a:r>
          </a:p>
        </p:txBody>
      </p:sp>
      <p:sp>
        <p:nvSpPr>
          <p:cNvPr id="33" name="コンテンツ プレースホルダー 4">
            <a:extLst>
              <a:ext uri="{FF2B5EF4-FFF2-40B4-BE49-F238E27FC236}">
                <a16:creationId xmlns:a16="http://schemas.microsoft.com/office/drawing/2014/main" id="{BE9B8C64-B597-4DDC-89DD-95C3158A482E}"/>
              </a:ext>
            </a:extLst>
          </p:cNvPr>
          <p:cNvSpPr txBox="1">
            <a:spLocks/>
          </p:cNvSpPr>
          <p:nvPr/>
        </p:nvSpPr>
        <p:spPr>
          <a:xfrm>
            <a:off x="293616" y="2242278"/>
            <a:ext cx="5684726" cy="3164991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556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n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719138" indent="-3635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rgbClr val="0090DC"/>
              </a:buClr>
              <a:buSzPct val="90000"/>
              <a:buFont typeface="Wingdings" panose="05000000000000000000" pitchFamily="2" charset="2"/>
              <a:buChar char="p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076325" indent="-35718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431925" indent="-3556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795463" indent="-3635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ja-JP" sz="1600" dirty="0">
                <a:latin typeface="+mn-lt"/>
                <a:ea typeface="Meiryo UI" panose="020B0604030504040204" pitchFamily="50" charset="-128"/>
              </a:rPr>
              <a:t>Reviewed the interpolation algorithm</a:t>
            </a:r>
          </a:p>
          <a:p>
            <a:pPr lvl="1"/>
            <a:r>
              <a:rPr lang="en-US" altLang="ja-JP" sz="1600" dirty="0">
                <a:latin typeface="+mn-lt"/>
                <a:ea typeface="Meiryo UI" panose="020B0604030504040204" pitchFamily="50" charset="-128"/>
              </a:rPr>
              <a:t>Improved the motion compensation accuracy at the object boundary</a:t>
            </a:r>
          </a:p>
          <a:p>
            <a:pPr lvl="1"/>
            <a:endParaRPr lang="en-US" altLang="ja-JP" sz="1600" dirty="0">
              <a:latin typeface="+mn-lt"/>
              <a:ea typeface="Meiryo UI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GB" altLang="ja-JP" sz="1600" dirty="0">
                <a:latin typeface="+mn-lt"/>
              </a:rPr>
              <a:t>Combining with "Motion Enhance" that optimizes the drive of the "D-ILA" device according to the movement of the image, the image can be reproduced more smoothly.</a:t>
            </a:r>
          </a:p>
          <a:p>
            <a:pPr>
              <a:buFont typeface="Wingdings" panose="05000000000000000000" pitchFamily="2" charset="2"/>
              <a:buChar char="u"/>
            </a:pPr>
            <a:endParaRPr lang="en-GB" altLang="ja-JP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テキスト ボックス 6"/>
          <p:cNvSpPr txBox="1">
            <a:spLocks noChangeArrowheads="1"/>
          </p:cNvSpPr>
          <p:nvPr/>
        </p:nvSpPr>
        <p:spPr bwMode="auto">
          <a:xfrm>
            <a:off x="446854" y="5291267"/>
            <a:ext cx="59932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r>
              <a:rPr lang="en-US" altLang="ja-JP" sz="1600" dirty="0">
                <a:latin typeface="+mn-lt"/>
                <a:ea typeface="Meiryo UI" panose="020B0604030504040204" pitchFamily="50" charset="-128"/>
              </a:rPr>
              <a:t>* Cannot be used when inputting 4K120p or 8K signal.</a:t>
            </a:r>
          </a:p>
        </p:txBody>
      </p:sp>
    </p:spTree>
    <p:extLst>
      <p:ext uri="{BB962C8B-B14F-4D97-AF65-F5344CB8AC3E}">
        <p14:creationId xmlns:p14="http://schemas.microsoft.com/office/powerpoint/2010/main" val="220286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574" y="2674670"/>
            <a:ext cx="3048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5" y="2820956"/>
            <a:ext cx="4438108" cy="303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9585325" y="6604000"/>
            <a:ext cx="320675" cy="107950"/>
          </a:xfrm>
          <a:prstGeom prst="rect">
            <a:avLst/>
          </a:prstGeom>
        </p:spPr>
        <p:txBody>
          <a:bodyPr/>
          <a:lstStyle/>
          <a:p>
            <a:fld id="{019351DE-651E-4062-9BFD-DDF70A5E6392}" type="slidenum">
              <a:rPr lang="en-US" altLang="ja-JP">
                <a:ea typeface="メイリオ" panose="020B0604030504040204" pitchFamily="50" charset="-128"/>
              </a:rPr>
              <a:pPr/>
              <a:t>15</a:t>
            </a:fld>
            <a:endParaRPr lang="en-US" altLang="ja-JP">
              <a:ea typeface="メイリオ" panose="020B0604030504040204" pitchFamily="50" charset="-128"/>
            </a:endParaRPr>
          </a:p>
        </p:txBody>
      </p:sp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35865" y="57151"/>
            <a:ext cx="8463094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r>
              <a:rPr lang="en-US" altLang="ja-JP">
                <a:latin typeface="+mn-lt"/>
                <a:ea typeface="メイリオ" panose="020B0604030504040204" pitchFamily="50" charset="-128"/>
              </a:rPr>
              <a:t> </a:t>
            </a:r>
            <a:endParaRPr lang="en-US" altLang="ja-JP" sz="2800"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39"/>
          <p:cNvSpPr txBox="1">
            <a:spLocks noChangeArrowheads="1"/>
          </p:cNvSpPr>
          <p:nvPr/>
        </p:nvSpPr>
        <p:spPr bwMode="auto">
          <a:xfrm>
            <a:off x="273973" y="803324"/>
            <a:ext cx="9080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u="sng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Intake / exhaust layout / footprint with ease of installation</a:t>
            </a:r>
            <a:endParaRPr lang="ja-JP" altLang="en-US" b="1" u="sng" dirty="0">
              <a:solidFill>
                <a:schemeClr val="tx1"/>
              </a:solidFill>
              <a:latin typeface="+mn-lt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3" name="角丸四角形 2"/>
          <p:cNvSpPr/>
          <p:nvPr/>
        </p:nvSpPr>
        <p:spPr bwMode="auto">
          <a:xfrm>
            <a:off x="185322" y="1468289"/>
            <a:ext cx="2466595" cy="834207"/>
          </a:xfrm>
          <a:prstGeom prst="roundRect">
            <a:avLst>
              <a:gd name="adj" fmla="val 2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200" dirty="0">
                <a:solidFill>
                  <a:schemeClr val="tx1"/>
                </a:solidFill>
                <a:ea typeface="メイリオ" panose="020B0604030504040204" pitchFamily="50" charset="-128"/>
                <a:cs typeface="Meiryo UI" pitchFamily="50" charset="-128"/>
              </a:rPr>
              <a:t>Adopted rear intake / front exhaust layout that flexibly supports various installation methods</a:t>
            </a: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31" name="ストライプ矢印 30"/>
          <p:cNvSpPr/>
          <p:nvPr/>
        </p:nvSpPr>
        <p:spPr bwMode="auto">
          <a:xfrm rot="8855788">
            <a:off x="36764" y="4171360"/>
            <a:ext cx="858249" cy="559913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メイリオ" panose="020B0604030504040204" pitchFamily="50" charset="-128"/>
              <a:cs typeface="Osaka" charset="-128"/>
            </a:endParaRPr>
          </a:p>
        </p:txBody>
      </p:sp>
      <p:sp>
        <p:nvSpPr>
          <p:cNvPr id="32" name="ストライプ矢印 31"/>
          <p:cNvSpPr/>
          <p:nvPr/>
        </p:nvSpPr>
        <p:spPr bwMode="auto">
          <a:xfrm rot="5075074">
            <a:off x="2683818" y="5077477"/>
            <a:ext cx="866848" cy="559913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メイリオ" panose="020B0604030504040204" pitchFamily="50" charset="-128"/>
              <a:cs typeface="Osaka" charset="-128"/>
            </a:endParaRPr>
          </a:p>
        </p:txBody>
      </p:sp>
      <p:sp>
        <p:nvSpPr>
          <p:cNvPr id="6" name="ストライプ矢印 5"/>
          <p:cNvSpPr/>
          <p:nvPr/>
        </p:nvSpPr>
        <p:spPr bwMode="auto">
          <a:xfrm rot="8301711">
            <a:off x="3451201" y="2457001"/>
            <a:ext cx="677984" cy="559913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メイリオ" panose="020B0604030504040204" pitchFamily="50" charset="-128"/>
              <a:cs typeface="Osaka" charset="-128"/>
            </a:endParaRPr>
          </a:p>
        </p:txBody>
      </p:sp>
      <p:cxnSp>
        <p:nvCxnSpPr>
          <p:cNvPr id="34" name="直線矢印コネクタ 33"/>
          <p:cNvCxnSpPr>
            <a:stCxn id="36" idx="1"/>
          </p:cNvCxnSpPr>
          <p:nvPr/>
        </p:nvCxnSpPr>
        <p:spPr bwMode="auto">
          <a:xfrm flipH="1" flipV="1">
            <a:off x="3152800" y="5851311"/>
            <a:ext cx="284054" cy="2400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角丸四角形 35"/>
          <p:cNvSpPr/>
          <p:nvPr/>
        </p:nvSpPr>
        <p:spPr bwMode="auto">
          <a:xfrm>
            <a:off x="3436854" y="5393419"/>
            <a:ext cx="1861116" cy="1395832"/>
          </a:xfrm>
          <a:prstGeom prst="roundRect">
            <a:avLst>
              <a:gd name="adj" fmla="val 2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200" dirty="0">
                <a:solidFill>
                  <a:schemeClr val="tx1"/>
                </a:solidFill>
                <a:ea typeface="メイリオ" panose="020B0604030504040204" pitchFamily="50" charset="-128"/>
                <a:cs typeface="Meiryo UI" pitchFamily="50" charset="-128"/>
              </a:rPr>
              <a:t>Exhaust 55 ° outward to the main body to prevent heat haze on the screen.</a:t>
            </a: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39" name="円/楕円 38"/>
          <p:cNvSpPr/>
          <p:nvPr/>
        </p:nvSpPr>
        <p:spPr bwMode="auto">
          <a:xfrm>
            <a:off x="6712137" y="4879650"/>
            <a:ext cx="222338" cy="21907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メイリオ" panose="020B0604030504040204" pitchFamily="50" charset="-128"/>
              <a:cs typeface="Osaka" charset="-128"/>
            </a:endParaRPr>
          </a:p>
        </p:txBody>
      </p:sp>
      <p:sp>
        <p:nvSpPr>
          <p:cNvPr id="40" name="円/楕円 39"/>
          <p:cNvSpPr/>
          <p:nvPr/>
        </p:nvSpPr>
        <p:spPr bwMode="auto">
          <a:xfrm>
            <a:off x="8705186" y="4879649"/>
            <a:ext cx="222338" cy="21907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メイリオ" panose="020B0604030504040204" pitchFamily="50" charset="-128"/>
              <a:cs typeface="Osaka" charset="-128"/>
            </a:endParaRPr>
          </a:p>
        </p:txBody>
      </p:sp>
      <p:sp>
        <p:nvSpPr>
          <p:cNvPr id="41" name="円/楕円 40"/>
          <p:cNvSpPr/>
          <p:nvPr/>
        </p:nvSpPr>
        <p:spPr bwMode="auto">
          <a:xfrm>
            <a:off x="8672625" y="3165508"/>
            <a:ext cx="222338" cy="21907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メイリオ" panose="020B0604030504040204" pitchFamily="50" charset="-128"/>
              <a:cs typeface="Osaka" charset="-128"/>
            </a:endParaRPr>
          </a:p>
        </p:txBody>
      </p:sp>
      <p:sp>
        <p:nvSpPr>
          <p:cNvPr id="42" name="円/楕円 41"/>
          <p:cNvSpPr/>
          <p:nvPr/>
        </p:nvSpPr>
        <p:spPr bwMode="auto">
          <a:xfrm>
            <a:off x="6712137" y="3171420"/>
            <a:ext cx="222338" cy="219075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メイリオ" panose="020B0604030504040204" pitchFamily="50" charset="-128"/>
              <a:cs typeface="Osaka" charset="-128"/>
            </a:endParaRPr>
          </a:p>
        </p:txBody>
      </p:sp>
      <p:sp>
        <p:nvSpPr>
          <p:cNvPr id="43" name="角丸四角形 42"/>
          <p:cNvSpPr/>
          <p:nvPr/>
        </p:nvSpPr>
        <p:spPr bwMode="auto">
          <a:xfrm>
            <a:off x="4814273" y="1687954"/>
            <a:ext cx="3505749" cy="1069528"/>
          </a:xfrm>
          <a:prstGeom prst="roundRect">
            <a:avLst>
              <a:gd name="adj" fmla="val 2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200" dirty="0">
                <a:solidFill>
                  <a:schemeClr val="tx1"/>
                </a:solidFill>
                <a:ea typeface="メイリオ" panose="020B0604030504040204" pitchFamily="50" charset="-128"/>
                <a:cs typeface="Meiryo UI" pitchFamily="50" charset="-128"/>
              </a:rPr>
              <a:t>At the bottom of the body, a foot point corresponding to the position of the conventional ceiling mount is provided, and it can be replaced without purchasing a new bracket.</a:t>
            </a:r>
            <a:endParaRPr kumimoji="0" lang="ja-JP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メイリオ" panose="020B0604030504040204" pitchFamily="50" charset="-128"/>
              <a:cs typeface="Meiryo UI" pitchFamily="50" charset="-128"/>
            </a:endParaRPr>
          </a:p>
        </p:txBody>
      </p:sp>
      <p:cxnSp>
        <p:nvCxnSpPr>
          <p:cNvPr id="44" name="直線矢印コネクタ 43"/>
          <p:cNvCxnSpPr>
            <a:stCxn id="43" idx="2"/>
            <a:endCxn id="42" idx="1"/>
          </p:cNvCxnSpPr>
          <p:nvPr/>
        </p:nvCxnSpPr>
        <p:spPr bwMode="auto">
          <a:xfrm>
            <a:off x="6567148" y="2757482"/>
            <a:ext cx="177550" cy="44602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43" idx="2"/>
            <a:endCxn id="39" idx="0"/>
          </p:cNvCxnSpPr>
          <p:nvPr/>
        </p:nvCxnSpPr>
        <p:spPr bwMode="auto">
          <a:xfrm>
            <a:off x="6567148" y="2757482"/>
            <a:ext cx="256158" cy="212216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43" idx="2"/>
            <a:endCxn id="41" idx="1"/>
          </p:cNvCxnSpPr>
          <p:nvPr/>
        </p:nvCxnSpPr>
        <p:spPr bwMode="auto">
          <a:xfrm>
            <a:off x="6567148" y="2757482"/>
            <a:ext cx="2138038" cy="44010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43" idx="2"/>
            <a:endCxn id="40" idx="1"/>
          </p:cNvCxnSpPr>
          <p:nvPr/>
        </p:nvCxnSpPr>
        <p:spPr bwMode="auto">
          <a:xfrm>
            <a:off x="6567148" y="2757482"/>
            <a:ext cx="2170599" cy="21542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角丸四角形 17"/>
          <p:cNvSpPr/>
          <p:nvPr/>
        </p:nvSpPr>
        <p:spPr>
          <a:xfrm>
            <a:off x="6465168" y="3280957"/>
            <a:ext cx="469307" cy="1598693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endParaRPr kumimoji="1" lang="ja-JP" altLang="en-US" sz="14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8705186" y="3280957"/>
            <a:ext cx="469307" cy="1598693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endParaRPr kumimoji="1" lang="ja-JP" altLang="en-US" sz="14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cxnSp>
        <p:nvCxnSpPr>
          <p:cNvPr id="47" name="直線矢印コネクタ 46"/>
          <p:cNvCxnSpPr>
            <a:stCxn id="58" idx="0"/>
            <a:endCxn id="45" idx="1"/>
          </p:cNvCxnSpPr>
          <p:nvPr/>
        </p:nvCxnSpPr>
        <p:spPr bwMode="auto">
          <a:xfrm flipV="1">
            <a:off x="7048297" y="4080304"/>
            <a:ext cx="1656889" cy="1786673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58" idx="0"/>
            <a:endCxn id="18" idx="3"/>
          </p:cNvCxnSpPr>
          <p:nvPr/>
        </p:nvCxnSpPr>
        <p:spPr bwMode="auto">
          <a:xfrm flipH="1" flipV="1">
            <a:off x="6934475" y="4080304"/>
            <a:ext cx="113822" cy="1786673"/>
          </a:xfrm>
          <a:prstGeom prst="straightConnector1">
            <a:avLst/>
          </a:prstGeom>
          <a:ln>
            <a:solidFill>
              <a:schemeClr val="accent3"/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角丸四角形 57"/>
          <p:cNvSpPr/>
          <p:nvPr/>
        </p:nvSpPr>
        <p:spPr bwMode="auto">
          <a:xfrm>
            <a:off x="5830526" y="5866977"/>
            <a:ext cx="2435541" cy="860409"/>
          </a:xfrm>
          <a:prstGeom prst="roundRect">
            <a:avLst>
              <a:gd name="adj" fmla="val 2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200" dirty="0">
                <a:solidFill>
                  <a:schemeClr val="tx1"/>
                </a:solidFill>
                <a:ea typeface="メイリオ" panose="020B0604030504040204" pitchFamily="50" charset="-128"/>
                <a:cs typeface="Meiryo UI" pitchFamily="50" charset="-128"/>
              </a:rPr>
              <a:t>A non-slip is placed on the bottom to prevent slipping when installing the main body.</a:t>
            </a: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91599" y="95226"/>
            <a:ext cx="6728039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Functions that realize highly flexible installation</a:t>
            </a:r>
          </a:p>
        </p:txBody>
      </p:sp>
      <p:grpSp>
        <p:nvGrpSpPr>
          <p:cNvPr id="38" name="グループ化 37"/>
          <p:cNvGrpSpPr/>
          <p:nvPr/>
        </p:nvGrpSpPr>
        <p:grpSpPr>
          <a:xfrm>
            <a:off x="6930223" y="1203434"/>
            <a:ext cx="2054779" cy="360040"/>
            <a:chOff x="7048297" y="183118"/>
            <a:chExt cx="2054779" cy="360040"/>
          </a:xfrm>
        </p:grpSpPr>
        <p:sp>
          <p:nvSpPr>
            <p:cNvPr id="50" name="角丸四角形 89">
              <a:extLst>
                <a:ext uri="{FF2B5EF4-FFF2-40B4-BE49-F238E27FC236}">
                  <a16:creationId xmlns:a16="http://schemas.microsoft.com/office/drawing/2014/main" id="{0D391961-7309-4FA2-957D-937494F0EEB6}"/>
                </a:ext>
              </a:extLst>
            </p:cNvPr>
            <p:cNvSpPr/>
            <p:nvPr/>
          </p:nvSpPr>
          <p:spPr>
            <a:xfrm>
              <a:off x="7765867" y="183118"/>
              <a:ext cx="612391" cy="360040"/>
            </a:xfrm>
            <a:prstGeom prst="roundRect">
              <a:avLst/>
            </a:prstGeom>
            <a:solidFill>
              <a:srgbClr val="0070C0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en-US" altLang="ja-JP" sz="1400" dirty="0">
                  <a:solidFill>
                    <a:schemeClr val="bg1"/>
                  </a:solidFill>
                  <a:ea typeface="メイリオ" panose="020B0604030504040204" pitchFamily="50" charset="-128"/>
                </a:rPr>
                <a:t>NZ8</a:t>
              </a:r>
              <a:endParaRPr kumimoji="1" lang="ja-JP" altLang="en-US" sz="1400" dirty="0">
                <a:solidFill>
                  <a:schemeClr val="bg1"/>
                </a:solidFill>
                <a:ea typeface="メイリオ" panose="020B0604030504040204" pitchFamily="50" charset="-128"/>
              </a:endParaRPr>
            </a:p>
          </p:txBody>
        </p:sp>
        <p:sp>
          <p:nvSpPr>
            <p:cNvPr id="53" name="角丸四角形 93">
              <a:extLst>
                <a:ext uri="{FF2B5EF4-FFF2-40B4-BE49-F238E27FC236}">
                  <a16:creationId xmlns:a16="http://schemas.microsoft.com/office/drawing/2014/main" id="{3AB7D109-DA59-4A0D-9E21-2EFC4CBDAB59}"/>
                </a:ext>
              </a:extLst>
            </p:cNvPr>
            <p:cNvSpPr/>
            <p:nvPr/>
          </p:nvSpPr>
          <p:spPr>
            <a:xfrm>
              <a:off x="8490685" y="183118"/>
              <a:ext cx="612391" cy="360040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ja-JP" sz="1400" dirty="0">
                  <a:solidFill>
                    <a:schemeClr val="bg1"/>
                  </a:solidFill>
                  <a:ea typeface="メイリオ" panose="020B0604030504040204" pitchFamily="50" charset="-128"/>
                </a:rPr>
                <a:t>NZ7 </a:t>
              </a:r>
              <a:endParaRPr kumimoji="1" lang="ja-JP" altLang="en-US" sz="1400" dirty="0">
                <a:solidFill>
                  <a:schemeClr val="bg1"/>
                </a:solidFill>
                <a:ea typeface="メイリオ" panose="020B0604030504040204" pitchFamily="50" charset="-128"/>
              </a:endParaRPr>
            </a:p>
          </p:txBody>
        </p:sp>
        <p:sp>
          <p:nvSpPr>
            <p:cNvPr id="57" name="角丸四角形 96">
              <a:extLst>
                <a:ext uri="{FF2B5EF4-FFF2-40B4-BE49-F238E27FC236}">
                  <a16:creationId xmlns:a16="http://schemas.microsoft.com/office/drawing/2014/main" id="{398D3E1C-656A-46F1-A6FE-4A23714B5A21}"/>
                </a:ext>
              </a:extLst>
            </p:cNvPr>
            <p:cNvSpPr/>
            <p:nvPr/>
          </p:nvSpPr>
          <p:spPr>
            <a:xfrm>
              <a:off x="7048297" y="183118"/>
              <a:ext cx="612391" cy="360040"/>
            </a:xfrm>
            <a:prstGeom prst="roundRect">
              <a:avLst/>
            </a:prstGeom>
            <a:solidFill>
              <a:srgbClr val="00206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5000"/>
                </a:lnSpc>
              </a:pPr>
              <a:r>
                <a:rPr kumimoji="1" lang="en-US" altLang="ja-JP" sz="1400" dirty="0">
                  <a:solidFill>
                    <a:schemeClr val="bg1"/>
                  </a:solidFill>
                  <a:ea typeface="メイリオ" panose="020B0604030504040204" pitchFamily="50" charset="-128"/>
                </a:rPr>
                <a:t>NZ9</a:t>
              </a:r>
              <a:endParaRPr kumimoji="1" lang="ja-JP" altLang="en-US" sz="1400" dirty="0">
                <a:solidFill>
                  <a:schemeClr val="bg1"/>
                </a:solidFill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84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>
            <a:extLst>
              <a:ext uri="{FF2B5EF4-FFF2-40B4-BE49-F238E27FC236}">
                <a16:creationId xmlns:a16="http://schemas.microsoft.com/office/drawing/2014/main" id="{53F05EAC-E946-4F52-9E33-0373720071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442" y="240772"/>
            <a:ext cx="2516736" cy="188755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99" y="1844824"/>
            <a:ext cx="8575785" cy="162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167" y="4873963"/>
            <a:ext cx="15589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135865" y="57151"/>
            <a:ext cx="8463094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r>
              <a:rPr lang="en-US" altLang="ja-JP">
                <a:latin typeface="+mn-lt"/>
                <a:ea typeface="メイリオ" panose="020B0604030504040204" pitchFamily="50" charset="-128"/>
              </a:rPr>
              <a:t> </a:t>
            </a:r>
            <a:endParaRPr lang="en-US" altLang="ja-JP" sz="2800">
              <a:latin typeface="+mn-lt"/>
              <a:ea typeface="メイリオ" panose="020B060403050404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 bwMode="auto">
          <a:xfrm>
            <a:off x="8555467" y="3429001"/>
            <a:ext cx="864096" cy="465451"/>
          </a:xfrm>
          <a:prstGeom prst="roundRect">
            <a:avLst>
              <a:gd name="adj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ctr" eaLnBrk="1" hangingPunct="1"/>
            <a:r>
              <a:rPr lang="en-US" altLang="ja-JP" sz="12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12V Trigger</a:t>
            </a:r>
            <a:endParaRPr lang="ja-JP" altLang="en-US" sz="1200" dirty="0">
              <a:solidFill>
                <a:srgbClr val="000000"/>
              </a:solidFill>
              <a:latin typeface="+mn-lt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59" name="角丸四角形 58"/>
          <p:cNvSpPr/>
          <p:nvPr/>
        </p:nvSpPr>
        <p:spPr bwMode="auto">
          <a:xfrm>
            <a:off x="7365880" y="3429001"/>
            <a:ext cx="1129929" cy="465451"/>
          </a:xfrm>
          <a:prstGeom prst="roundRect">
            <a:avLst>
              <a:gd name="adj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ctr" eaLnBrk="1" hangingPunct="1"/>
            <a:r>
              <a:rPr lang="en-US" altLang="ja-JP" sz="12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RJ45(LAN)</a:t>
            </a:r>
          </a:p>
          <a:p>
            <a:pPr algn="ctr" eaLnBrk="1" hangingPunct="1"/>
            <a:r>
              <a:rPr lang="ja-JP" altLang="en-US" sz="12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*</a:t>
            </a:r>
            <a:r>
              <a:rPr lang="en-US" altLang="ja-JP" sz="12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for control</a:t>
            </a:r>
            <a:endParaRPr lang="ja-JP" altLang="en-US" sz="1200" dirty="0">
              <a:solidFill>
                <a:srgbClr val="000000"/>
              </a:solidFill>
              <a:latin typeface="+mn-lt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61" name="角丸四角形 60"/>
          <p:cNvSpPr/>
          <p:nvPr/>
        </p:nvSpPr>
        <p:spPr bwMode="auto">
          <a:xfrm>
            <a:off x="4978735" y="3429000"/>
            <a:ext cx="1116504" cy="465451"/>
          </a:xfrm>
          <a:prstGeom prst="roundRect">
            <a:avLst>
              <a:gd name="adj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ctr" eaLnBrk="1" hangingPunct="1"/>
            <a:r>
              <a:rPr lang="en-US" altLang="ja-JP" sz="12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RS232C</a:t>
            </a:r>
          </a:p>
          <a:p>
            <a:pPr algn="ctr" eaLnBrk="1" hangingPunct="1"/>
            <a:r>
              <a:rPr lang="ja-JP" altLang="en-US" sz="12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*</a:t>
            </a:r>
            <a:r>
              <a:rPr lang="en-US" altLang="ja-JP" sz="12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for control</a:t>
            </a:r>
            <a:endParaRPr lang="ja-JP" altLang="en-US" sz="1200" dirty="0">
              <a:solidFill>
                <a:srgbClr val="000000"/>
              </a:solidFill>
              <a:latin typeface="+mn-lt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63" name="角丸四角形 62"/>
          <p:cNvSpPr/>
          <p:nvPr/>
        </p:nvSpPr>
        <p:spPr bwMode="auto">
          <a:xfrm>
            <a:off x="6242078" y="3427233"/>
            <a:ext cx="1037226" cy="648072"/>
          </a:xfrm>
          <a:prstGeom prst="roundRect">
            <a:avLst>
              <a:gd name="adj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ctr" eaLnBrk="1" hangingPunct="1"/>
            <a:r>
              <a:rPr lang="en-US" altLang="ja-JP" sz="12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USB </a:t>
            </a:r>
          </a:p>
          <a:p>
            <a:pPr algn="ctr" eaLnBrk="1" hangingPunct="1"/>
            <a:r>
              <a:rPr lang="en-US" altLang="ja-JP" sz="12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*Firmware Update</a:t>
            </a:r>
            <a:endParaRPr lang="ja-JP" altLang="en-US" sz="1200" dirty="0">
              <a:solidFill>
                <a:srgbClr val="000000"/>
              </a:solidFill>
              <a:latin typeface="+mn-lt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65" name="角丸四角形 64"/>
          <p:cNvSpPr/>
          <p:nvPr/>
        </p:nvSpPr>
        <p:spPr bwMode="auto">
          <a:xfrm>
            <a:off x="510976" y="3427233"/>
            <a:ext cx="1152426" cy="465451"/>
          </a:xfrm>
          <a:prstGeom prst="roundRect">
            <a:avLst>
              <a:gd name="adj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ctr" eaLnBrk="1" hangingPunct="1"/>
            <a:r>
              <a:rPr lang="en-US" altLang="ja-JP" sz="12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3D Emitter</a:t>
            </a:r>
            <a:endParaRPr lang="ja-JP" altLang="en-US" sz="1200" dirty="0">
              <a:solidFill>
                <a:srgbClr val="000000"/>
              </a:solidFill>
              <a:latin typeface="+mn-lt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68" name="角丸四角形 67"/>
          <p:cNvSpPr/>
          <p:nvPr/>
        </p:nvSpPr>
        <p:spPr bwMode="auto">
          <a:xfrm>
            <a:off x="3257719" y="3395596"/>
            <a:ext cx="1276617" cy="465451"/>
          </a:xfrm>
          <a:prstGeom prst="roundRect">
            <a:avLst>
              <a:gd name="adj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 algn="ctr" eaLnBrk="1" hangingPunct="1"/>
            <a:r>
              <a:rPr lang="en-US" altLang="ja-JP" sz="12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2 x HDMI</a:t>
            </a:r>
            <a:endParaRPr lang="ja-JP" altLang="en-US" sz="1200" dirty="0">
              <a:solidFill>
                <a:srgbClr val="000000"/>
              </a:solidFill>
              <a:latin typeface="+mn-lt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388673" y="692696"/>
            <a:ext cx="144351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endParaRPr kumimoji="0" lang="en-US" altLang="ja-JP" sz="2000" b="1" u="sng" dirty="0">
              <a:latin typeface="+mn-lt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0" lang="en-US" altLang="ja-JP" sz="2000" b="1" u="sng" dirty="0">
                <a:latin typeface="+mn-lt"/>
                <a:ea typeface="メイリオ" panose="020B0604030504040204" pitchFamily="50" charset="-128"/>
                <a:cs typeface="Meiryo UI" panose="020B0604030504040204" pitchFamily="50" charset="-128"/>
              </a:rPr>
              <a:t>Terminals </a:t>
            </a:r>
            <a:endParaRPr kumimoji="0" lang="ja-JP" altLang="en-US" sz="1800" b="1" u="sng" dirty="0">
              <a:latin typeface="+mn-lt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388673" y="4221088"/>
            <a:ext cx="114997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r>
              <a:rPr kumimoji="0" lang="en-US" altLang="ja-JP" sz="2000" b="1" u="sng" dirty="0">
                <a:latin typeface="+mn-lt"/>
                <a:ea typeface="メイリオ" panose="020B0604030504040204" pitchFamily="50" charset="-128"/>
                <a:cs typeface="Meiryo UI" panose="020B0604030504040204" pitchFamily="50" charset="-128"/>
              </a:rPr>
              <a:t>Options</a:t>
            </a:r>
            <a:endParaRPr kumimoji="0" lang="ja-JP" altLang="en-US" sz="1800" b="1" u="sng" dirty="0">
              <a:latin typeface="+mn-lt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1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4931735"/>
            <a:ext cx="2320925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 Box 35"/>
          <p:cNvSpPr txBox="1">
            <a:spLocks noChangeArrowheads="1"/>
          </p:cNvSpPr>
          <p:nvPr/>
        </p:nvSpPr>
        <p:spPr bwMode="auto">
          <a:xfrm>
            <a:off x="398994" y="4688207"/>
            <a:ext cx="204996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メイリオ" panose="020B0604030504040204" pitchFamily="50" charset="-128"/>
              </a:rPr>
              <a:t>PK-AG3</a:t>
            </a:r>
            <a:r>
              <a:rPr lang="en-US" altLang="ja-JP" sz="1100" dirty="0">
                <a:latin typeface="+mn-lt"/>
                <a:ea typeface="メイリオ" panose="020B0604030504040204" pitchFamily="50" charset="-128"/>
              </a:rPr>
              <a:t> RF 3D glasses</a:t>
            </a:r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auto">
          <a:xfrm>
            <a:off x="3031297" y="4688207"/>
            <a:ext cx="195628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メイリオ" panose="020B0604030504040204" pitchFamily="50" charset="-128"/>
              </a:rPr>
              <a:t>PK-EM2</a:t>
            </a:r>
            <a:r>
              <a:rPr lang="en-US" altLang="ja-JP" sz="1100" dirty="0">
                <a:latin typeface="+mn-lt"/>
                <a:ea typeface="メイリオ" panose="020B0604030504040204" pitchFamily="50" charset="-128"/>
              </a:rPr>
              <a:t> RF 3D emitter</a:t>
            </a:r>
          </a:p>
        </p:txBody>
      </p:sp>
      <p:sp>
        <p:nvSpPr>
          <p:cNvPr id="76" name="Text Box 37"/>
          <p:cNvSpPr txBox="1">
            <a:spLocks noChangeArrowheads="1"/>
          </p:cNvSpPr>
          <p:nvPr/>
        </p:nvSpPr>
        <p:spPr bwMode="auto">
          <a:xfrm>
            <a:off x="180468" y="6129670"/>
            <a:ext cx="2555806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100" dirty="0">
                <a:latin typeface="+mn-lt"/>
                <a:ea typeface="メイリオ" panose="020B0604030504040204" pitchFamily="50" charset="-128"/>
              </a:rPr>
              <a:t>Full recharge 2.5hours/work 100hours</a:t>
            </a:r>
          </a:p>
          <a:p>
            <a:r>
              <a:rPr lang="en-US" altLang="ja-JP" sz="1100" dirty="0">
                <a:latin typeface="+mn-lt"/>
                <a:ea typeface="メイリオ" panose="020B0604030504040204" pitchFamily="50" charset="-128"/>
              </a:rPr>
              <a:t>USB-Mini USB cable included </a:t>
            </a:r>
          </a:p>
        </p:txBody>
      </p:sp>
      <p:sp>
        <p:nvSpPr>
          <p:cNvPr id="77" name="Text Box 36"/>
          <p:cNvSpPr txBox="1">
            <a:spLocks noChangeArrowheads="1"/>
          </p:cNvSpPr>
          <p:nvPr/>
        </p:nvSpPr>
        <p:spPr bwMode="auto">
          <a:xfrm>
            <a:off x="3008784" y="6093296"/>
            <a:ext cx="3197007" cy="60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100" dirty="0">
                <a:latin typeface="+mn-lt"/>
                <a:ea typeface="メイリオ" panose="020B0604030504040204" pitchFamily="50" charset="-128"/>
              </a:rPr>
              <a:t>Signal reaches 10m</a:t>
            </a:r>
          </a:p>
          <a:p>
            <a:r>
              <a:rPr lang="en-US" altLang="ja-JP" sz="1100" dirty="0">
                <a:latin typeface="+mn-lt"/>
                <a:ea typeface="メイリオ" panose="020B0604030504040204" pitchFamily="50" charset="-128"/>
              </a:rPr>
              <a:t>No interruption to other equipment with IR signal</a:t>
            </a:r>
          </a:p>
          <a:p>
            <a:r>
              <a:rPr lang="en-US" altLang="ja-JP" sz="1100" dirty="0">
                <a:latin typeface="+mn-lt"/>
                <a:ea typeface="メイリオ" panose="020B0604030504040204" pitchFamily="50" charset="-128"/>
              </a:rPr>
              <a:t>No limitation for the number of the glasses</a:t>
            </a:r>
          </a:p>
        </p:txBody>
      </p:sp>
      <p:sp>
        <p:nvSpPr>
          <p:cNvPr id="2" name="曲折矢印 1"/>
          <p:cNvSpPr/>
          <p:nvPr/>
        </p:nvSpPr>
        <p:spPr>
          <a:xfrm rot="5400000" flipV="1">
            <a:off x="3639752" y="771367"/>
            <a:ext cx="838371" cy="950798"/>
          </a:xfrm>
          <a:prstGeom prst="ben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endParaRPr kumimoji="1" lang="ja-JP" altLang="en-US" sz="14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4765262" y="696860"/>
            <a:ext cx="1543450" cy="309593"/>
          </a:xfrm>
          <a:prstGeom prst="round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endParaRPr kumimoji="1" lang="ja-JP" altLang="en-US" sz="1400" dirty="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219518" y="94025"/>
            <a:ext cx="6728039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Terminals / Options</a:t>
            </a:r>
          </a:p>
        </p:txBody>
      </p:sp>
    </p:spTree>
    <p:extLst>
      <p:ext uri="{BB962C8B-B14F-4D97-AF65-F5344CB8AC3E}">
        <p14:creationId xmlns:p14="http://schemas.microsoft.com/office/powerpoint/2010/main" val="3435121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923365" y="2974673"/>
            <a:ext cx="8982635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3200" dirty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</a:rPr>
              <a:t>4. Function and Spec Sheet</a:t>
            </a:r>
          </a:p>
          <a:p>
            <a:endParaRPr lang="en-US" altLang="ja-JP" sz="3200" dirty="0">
              <a:solidFill>
                <a:srgbClr val="000000"/>
              </a:solidFill>
              <a:latin typeface="+mj-lt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234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035213"/>
              </p:ext>
            </p:extLst>
          </p:nvPr>
        </p:nvGraphicFramePr>
        <p:xfrm>
          <a:off x="185367" y="680438"/>
          <a:ext cx="9577066" cy="619450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1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9554">
                  <a:extLst>
                    <a:ext uri="{9D8B030D-6E8A-4147-A177-3AD203B41FA5}">
                      <a16:colId xmlns:a16="http://schemas.microsoft.com/office/drawing/2014/main" val="1028190431"/>
                    </a:ext>
                  </a:extLst>
                </a:gridCol>
                <a:gridCol w="1989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395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lt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ZH(NZ9)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lt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ZM(NZ8)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lt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ZL(NZ7)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8K/e-</a:t>
                      </a:r>
                      <a:r>
                        <a:rPr lang="en-US" altLang="ja-JP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shiftX</a:t>
                      </a:r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(4way)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8332776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8K/e-shift(2way)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2211594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8K60Pinput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5043844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4K120Pinput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100mm Lens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65mm</a:t>
                      </a:r>
                      <a:r>
                        <a:rPr lang="ja-JP" altLang="en-U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altLang="ja-JP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Lens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BLUEscent</a:t>
                      </a:r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(Laser)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8501968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Ultra High Clarity Optics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978627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Cinema filter</a:t>
                      </a:r>
                      <a:r>
                        <a:rPr lang="ja-JP" alt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lang="en-US" altLang="ja-JP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DCI</a:t>
                      </a:r>
                      <a:r>
                        <a:rPr lang="ja-JP" altLang="en-US" sz="11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altLang="ja-JP" sz="11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P3</a:t>
                      </a:r>
                      <a:r>
                        <a:rPr lang="ja-JP" altLang="en-US" sz="11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HDR10+compatible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861956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Frame Adapt HDR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Theater Optimizer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3D</a:t>
                      </a:r>
                      <a:r>
                        <a:rPr lang="en-US" altLang="ja-JP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compatible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MPC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C.M.D.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Low latency mode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Auto calibration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Installation setting mode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8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Isf</a:t>
                      </a:r>
                      <a:r>
                        <a:rPr lang="en-US" altLang="ja-JP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compatible</a:t>
                      </a:r>
                      <a:endParaRPr lang="ja-JP" alt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●</a:t>
                      </a:r>
                      <a:endParaRPr kumimoji="1" lang="en-US" altLang="ja-JP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542247" y="-48225"/>
            <a:ext cx="6728039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Main Functions</a:t>
            </a:r>
          </a:p>
        </p:txBody>
      </p:sp>
    </p:spTree>
    <p:extLst>
      <p:ext uri="{BB962C8B-B14F-4D97-AF65-F5344CB8AC3E}">
        <p14:creationId xmlns:p14="http://schemas.microsoft.com/office/powerpoint/2010/main" val="42824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552A261-E612-47FA-9B75-895CF342A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259748"/>
              </p:ext>
            </p:extLst>
          </p:nvPr>
        </p:nvGraphicFramePr>
        <p:xfrm>
          <a:off x="416496" y="836713"/>
          <a:ext cx="9000999" cy="596185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2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9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4634">
                  <a:extLst>
                    <a:ext uri="{9D8B030D-6E8A-4147-A177-3AD203B41FA5}">
                      <a16:colId xmlns:a16="http://schemas.microsoft.com/office/drawing/2014/main" val="1760049138"/>
                    </a:ext>
                  </a:extLst>
                </a:gridCol>
                <a:gridCol w="1525246">
                  <a:extLst>
                    <a:ext uri="{9D8B030D-6E8A-4147-A177-3AD203B41FA5}">
                      <a16:colId xmlns:a16="http://schemas.microsoft.com/office/drawing/2014/main" val="2469467890"/>
                    </a:ext>
                  </a:extLst>
                </a:gridCol>
              </a:tblGrid>
              <a:tr h="430637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400" u="none" strike="noStrike" dirty="0"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  <a:endParaRPr lang="ja-JP" altLang="en-US" sz="1400" b="0" i="0" u="none" strike="noStrike" dirty="0"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lt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ZH(NZ9)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lt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ZM(NZ8)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lt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ZL(NZ7)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R/P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€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24,999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€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14,999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€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9,999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ja-JP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ja-JP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Release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Oct. 2021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Device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0.69”</a:t>
                      </a:r>
                      <a:r>
                        <a:rPr lang="ja-JP" alt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  <a:r>
                        <a:rPr lang="sv-SE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4K D-ILA x3</a:t>
                      </a:r>
                      <a:endParaRPr lang="sv-SE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sv-SE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sv-SE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Resolution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8,192 x 4,320 </a:t>
                      </a:r>
                    </a:p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8K/e-</a:t>
                      </a:r>
                      <a:r>
                        <a:rPr lang="en-US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shiftX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*4-Way</a:t>
                      </a:r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8,192 x 4,320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(</a:t>
                      </a:r>
                      <a:r>
                        <a:rPr lang="en-US" altLang="ja-JP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8K/e-shift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Light Source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Laser Phosphor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Lens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All</a:t>
                      </a:r>
                      <a:r>
                        <a:rPr lang="ja-JP" alt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altLang="ja-JP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Glass</a:t>
                      </a:r>
                    </a:p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(100mm)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All</a:t>
                      </a:r>
                      <a:r>
                        <a:rPr lang="ja-JP" altLang="en-US" sz="1400" b="0" u="none" strike="noStrike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altLang="ja-JP" sz="1400" b="0" u="none" strike="noStrike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Glass</a:t>
                      </a:r>
                      <a:r>
                        <a:rPr lang="en-US" sz="1400" b="0" u="none" strike="noStrike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lang="en-US" sz="1400" b="0" u="none" strike="noStrike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65mm</a:t>
                      </a:r>
                      <a:r>
                        <a:rPr 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Brightness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3,000lm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2,500lm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2,200lm</a:t>
                      </a:r>
                      <a:endParaRPr lang="en-US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Contrast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b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100,000:1</a:t>
                      </a:r>
                      <a:endParaRPr lang="en-US" altLang="ja-JP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>
                          <a:solidFill>
                            <a:schemeClr val="tx1">
                              <a:lumMod val="7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80,000:1</a:t>
                      </a:r>
                      <a:endParaRPr kumimoji="1" lang="ja-JP" altLang="en-US" sz="1400">
                        <a:solidFill>
                          <a:schemeClr val="tx1">
                            <a:lumMod val="7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altLang="ja-JP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        40,000:1 </a:t>
                      </a:r>
                      <a:endParaRPr lang="en-US" altLang="ja-JP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ja-JP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altLang="ja-JP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Color</a:t>
                      </a:r>
                      <a:r>
                        <a:rPr lang="ja-JP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Gamut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DCI/BT.2020</a:t>
                      </a:r>
                      <a:r>
                        <a:rPr lang="en-US" sz="1400" b="0" u="none" strike="noStrike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74%</a:t>
                      </a:r>
                      <a:endParaRPr lang="en-US" sz="1400" b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           sRGB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Optical unit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✓ </a:t>
                      </a:r>
                      <a:r>
                        <a:rPr lang="en-US" altLang="ja-JP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Enhanced Optics</a:t>
                      </a:r>
                      <a:r>
                        <a:rPr lang="ja-JP" alt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lang="en-US" altLang="ja-JP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SPS, Ghost Buster)</a:t>
                      </a:r>
                      <a:endParaRPr lang="en-US" sz="1400" b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- Standard Optics</a:t>
                      </a:r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SSS)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5782968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HDMI</a:t>
                      </a: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HDMI2.1/HDCP2.3 x2</a:t>
                      </a:r>
                      <a:r>
                        <a:rPr lang="en-US" sz="1400" b="0" u="none" strike="noStrike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*</a:t>
                      </a:r>
                      <a:r>
                        <a:rPr lang="en-US" altLang="ja-JP" sz="1400" b="0" u="none" strike="noStrike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48</a:t>
                      </a:r>
                      <a:r>
                        <a:rPr 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Gbps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Max</a:t>
                      </a:r>
                      <a:r>
                        <a:rPr lang="ja-JP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input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8K60p/4K120p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78212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MEMC(C.M.D)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✓</a:t>
                      </a:r>
                      <a:r>
                        <a:rPr 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ja-JP" altLang="en-US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*</a:t>
                      </a:r>
                      <a:r>
                        <a:rPr lang="en-US" altLang="ja-JP" sz="14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Not support 4K120hz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HDR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Yes  (HDR10/HLG)</a:t>
                      </a:r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*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Frame</a:t>
                      </a:r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Adapt</a:t>
                      </a:r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HDR,</a:t>
                      </a:r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Theater</a:t>
                      </a:r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Optimizer,</a:t>
                      </a:r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HDR10+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b="0" i="0" u="none" strike="noStrike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Filmmaker Mode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✓*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Future</a:t>
                      </a:r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firmware update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err="1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isf</a:t>
                      </a:r>
                      <a:endParaRPr lang="en-US" sz="1400" b="0" i="0" u="none" strike="noStrike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✓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u="none" strike="noStrike" dirty="0" err="1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Size</a:t>
                      </a:r>
                      <a:r>
                        <a:rPr lang="en-US" sz="1200" b="0" u="none" strike="noStrike" dirty="0" err="1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（WxHxD</a:t>
                      </a:r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mm)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b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500 x 215 x </a:t>
                      </a:r>
                      <a:r>
                        <a:rPr lang="en-US" sz="1400" b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538</a:t>
                      </a:r>
                      <a:endParaRPr lang="nb-NO" sz="14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nb-NO" sz="1400" b="0" i="0" u="none" strike="noStrike"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500 x 215 x 515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nb-NO" sz="1400" b="0" i="0" u="none" strike="noStrike"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nb-NO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nb-NO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Weight</a:t>
                      </a:r>
                      <a:r>
                        <a:rPr lang="ja-JP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altLang="ja-JP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(Kg)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25kg</a:t>
                      </a:r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TBD</a:t>
                      </a:r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25kg</a:t>
                      </a:r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TBD</a:t>
                      </a:r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25㎏</a:t>
                      </a:r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lang="en-US" altLang="ja-JP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TBD</a:t>
                      </a:r>
                      <a:r>
                        <a:rPr lang="ja-JP" altLang="en-US" sz="14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416496" y="108050"/>
            <a:ext cx="6728039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Spec</a:t>
            </a:r>
          </a:p>
        </p:txBody>
      </p:sp>
    </p:spTree>
    <p:extLst>
      <p:ext uri="{BB962C8B-B14F-4D97-AF65-F5344CB8AC3E}">
        <p14:creationId xmlns:p14="http://schemas.microsoft.com/office/powerpoint/2010/main" val="132558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92"/>
          <p:cNvSpPr>
            <a:spLocks noChangeShapeType="1"/>
          </p:cNvSpPr>
          <p:nvPr/>
        </p:nvSpPr>
        <p:spPr bwMode="auto">
          <a:xfrm>
            <a:off x="6105128" y="1196752"/>
            <a:ext cx="0" cy="57785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ea typeface="メイリオ" panose="020B0604030504040204" pitchFamily="50" charset="-128"/>
            </a:endParaRPr>
          </a:p>
        </p:txBody>
      </p:sp>
      <p:sp>
        <p:nvSpPr>
          <p:cNvPr id="6" name="Line 191"/>
          <p:cNvSpPr>
            <a:spLocks noChangeShapeType="1"/>
          </p:cNvSpPr>
          <p:nvPr/>
        </p:nvSpPr>
        <p:spPr bwMode="auto">
          <a:xfrm>
            <a:off x="7329264" y="998538"/>
            <a:ext cx="0" cy="58580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ea typeface="メイリオ" panose="020B0604030504040204" pitchFamily="50" charset="-128"/>
            </a:endParaRPr>
          </a:p>
        </p:txBody>
      </p:sp>
      <p:sp>
        <p:nvSpPr>
          <p:cNvPr id="7" name="Line 183"/>
          <p:cNvSpPr>
            <a:spLocks noChangeShapeType="1"/>
          </p:cNvSpPr>
          <p:nvPr/>
        </p:nvSpPr>
        <p:spPr bwMode="auto">
          <a:xfrm>
            <a:off x="9709720" y="1108075"/>
            <a:ext cx="0" cy="5778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ea typeface="メイリオ" panose="020B0604030504040204" pitchFamily="50" charset="-128"/>
            </a:endParaRPr>
          </a:p>
        </p:txBody>
      </p:sp>
      <p:sp>
        <p:nvSpPr>
          <p:cNvPr id="8" name="Line 182"/>
          <p:cNvSpPr>
            <a:spLocks noChangeShapeType="1"/>
          </p:cNvSpPr>
          <p:nvPr/>
        </p:nvSpPr>
        <p:spPr bwMode="auto">
          <a:xfrm>
            <a:off x="2576736" y="1101725"/>
            <a:ext cx="0" cy="5778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ea typeface="メイリオ" panose="020B0604030504040204" pitchFamily="50" charset="-128"/>
            </a:endParaRPr>
          </a:p>
        </p:txBody>
      </p:sp>
      <p:sp>
        <p:nvSpPr>
          <p:cNvPr id="9" name="Line 192"/>
          <p:cNvSpPr>
            <a:spLocks noChangeShapeType="1"/>
          </p:cNvSpPr>
          <p:nvPr/>
        </p:nvSpPr>
        <p:spPr bwMode="auto">
          <a:xfrm>
            <a:off x="8481392" y="1098550"/>
            <a:ext cx="0" cy="57785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ea typeface="メイリオ" panose="020B0604030504040204" pitchFamily="50" charset="-128"/>
            </a:endParaRPr>
          </a:p>
        </p:txBody>
      </p:sp>
      <p:sp>
        <p:nvSpPr>
          <p:cNvPr id="12" name="Line 183"/>
          <p:cNvSpPr>
            <a:spLocks noChangeShapeType="1"/>
          </p:cNvSpPr>
          <p:nvPr/>
        </p:nvSpPr>
        <p:spPr bwMode="auto">
          <a:xfrm>
            <a:off x="4953000" y="1108075"/>
            <a:ext cx="0" cy="5778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ea typeface="メイリオ" panose="020B0604030504040204" pitchFamily="50" charset="-128"/>
            </a:endParaRPr>
          </a:p>
        </p:txBody>
      </p:sp>
      <p:sp>
        <p:nvSpPr>
          <p:cNvPr id="13" name="Line 188"/>
          <p:cNvSpPr>
            <a:spLocks noChangeShapeType="1"/>
          </p:cNvSpPr>
          <p:nvPr/>
        </p:nvSpPr>
        <p:spPr bwMode="auto">
          <a:xfrm>
            <a:off x="3800872" y="1117600"/>
            <a:ext cx="0" cy="57785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ea typeface="メイリオ" panose="020B0604030504040204" pitchFamily="50" charset="-128"/>
            </a:endParaRPr>
          </a:p>
        </p:txBody>
      </p:sp>
      <p:sp>
        <p:nvSpPr>
          <p:cNvPr id="14" name="Line 185"/>
          <p:cNvSpPr>
            <a:spLocks noChangeShapeType="1"/>
          </p:cNvSpPr>
          <p:nvPr/>
        </p:nvSpPr>
        <p:spPr bwMode="auto">
          <a:xfrm>
            <a:off x="1424608" y="1098550"/>
            <a:ext cx="0" cy="57785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ea typeface="メイリオ" panose="020B0604030504040204" pitchFamily="50" charset="-128"/>
            </a:endParaRPr>
          </a:p>
        </p:txBody>
      </p:sp>
      <p:sp>
        <p:nvSpPr>
          <p:cNvPr id="15" name="Line 181"/>
          <p:cNvSpPr>
            <a:spLocks noChangeShapeType="1"/>
          </p:cNvSpPr>
          <p:nvPr/>
        </p:nvSpPr>
        <p:spPr bwMode="auto">
          <a:xfrm>
            <a:off x="200472" y="1108075"/>
            <a:ext cx="0" cy="5778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A5A5A"/>
              </a:solidFill>
              <a:effectLst/>
              <a:uLnTx/>
              <a:uFillTx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68"/>
          <p:cNvSpPr txBox="1">
            <a:spLocks noChangeArrowheads="1"/>
          </p:cNvSpPr>
          <p:nvPr/>
        </p:nvSpPr>
        <p:spPr bwMode="auto">
          <a:xfrm>
            <a:off x="128464" y="2132858"/>
            <a:ext cx="6014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€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34,999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521840"/>
              </p:ext>
            </p:extLst>
          </p:nvPr>
        </p:nvGraphicFramePr>
        <p:xfrm>
          <a:off x="200468" y="787606"/>
          <a:ext cx="9509256" cy="55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86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884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FY2020</a:t>
                      </a:r>
                      <a:endParaRPr kumimoji="1" lang="ja-JP" altLang="en-US" sz="120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FY2021</a:t>
                      </a:r>
                      <a:endParaRPr kumimoji="1" lang="ja-JP" altLang="en-US" sz="120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FY2022</a:t>
                      </a:r>
                      <a:endParaRPr kumimoji="1" lang="ja-JP" altLang="en-US" sz="120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2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FY2023</a:t>
                      </a:r>
                      <a:endParaRPr kumimoji="1" lang="ja-JP" altLang="en-US" sz="120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Ⅰ</a:t>
                      </a:r>
                      <a:endParaRPr kumimoji="1" lang="ja-JP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Ⅱ</a:t>
                      </a:r>
                      <a:endParaRPr kumimoji="1" lang="ja-JP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Ⅰ</a:t>
                      </a:r>
                      <a:endParaRPr kumimoji="1" lang="ja-JP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Ⅱ</a:t>
                      </a:r>
                      <a:endParaRPr kumimoji="1" lang="ja-JP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Ⅰ</a:t>
                      </a:r>
                      <a:endParaRPr kumimoji="1" lang="ja-JP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Ⅱ</a:t>
                      </a:r>
                      <a:endParaRPr kumimoji="1" lang="ja-JP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Ⅰ</a:t>
                      </a:r>
                      <a:endParaRPr kumimoji="1" lang="ja-JP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Ⅱ</a:t>
                      </a:r>
                      <a:endParaRPr kumimoji="1" lang="ja-JP" alt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" name="テキスト ボックス 68"/>
          <p:cNvSpPr txBox="1">
            <a:spLocks noChangeArrowheads="1"/>
          </p:cNvSpPr>
          <p:nvPr/>
        </p:nvSpPr>
        <p:spPr bwMode="auto">
          <a:xfrm>
            <a:off x="176386" y="4123085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€</a:t>
            </a:r>
            <a:r>
              <a:rPr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7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,999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7" name="テキスト ボックス 68"/>
          <p:cNvSpPr txBox="1">
            <a:spLocks noChangeArrowheads="1"/>
          </p:cNvSpPr>
          <p:nvPr/>
        </p:nvSpPr>
        <p:spPr bwMode="auto">
          <a:xfrm>
            <a:off x="134262" y="2852936"/>
            <a:ext cx="6335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€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17,999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1" name="テキスト ボックス 68"/>
          <p:cNvSpPr txBox="1">
            <a:spLocks noChangeArrowheads="1"/>
          </p:cNvSpPr>
          <p:nvPr/>
        </p:nvSpPr>
        <p:spPr bwMode="auto">
          <a:xfrm>
            <a:off x="147833" y="4828146"/>
            <a:ext cx="53732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€</a:t>
            </a:r>
            <a:r>
              <a:rPr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5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,999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4" name="AutoShape 198"/>
          <p:cNvSpPr>
            <a:spLocks noChangeArrowheads="1"/>
          </p:cNvSpPr>
          <p:nvPr/>
        </p:nvSpPr>
        <p:spPr bwMode="auto">
          <a:xfrm>
            <a:off x="194110" y="4353917"/>
            <a:ext cx="3530559" cy="160844"/>
          </a:xfrm>
          <a:prstGeom prst="homePlate">
            <a:avLst>
              <a:gd name="adj" fmla="val 119424"/>
            </a:avLst>
          </a:prstGeom>
          <a:solidFill>
            <a:srgbClr val="CC99FF"/>
          </a:solidFill>
          <a:ln w="28575" algn="ctr">
            <a:solidFill>
              <a:srgbClr val="823EC6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メイリオ" panose="020B0604030504040204" pitchFamily="50" charset="-128"/>
                <a:cs typeface="Arial" panose="020B0604020202020204" pitchFamily="34" charset="0"/>
              </a:rPr>
              <a:t>LEO M (DLA-N7)</a:t>
            </a:r>
          </a:p>
        </p:txBody>
      </p:sp>
      <p:sp>
        <p:nvSpPr>
          <p:cNvPr id="94" name="AutoShape 198"/>
          <p:cNvSpPr>
            <a:spLocks noChangeArrowheads="1"/>
          </p:cNvSpPr>
          <p:nvPr/>
        </p:nvSpPr>
        <p:spPr bwMode="auto">
          <a:xfrm>
            <a:off x="200470" y="5058977"/>
            <a:ext cx="5856209" cy="149473"/>
          </a:xfrm>
          <a:prstGeom prst="homePlate">
            <a:avLst>
              <a:gd name="adj" fmla="val 119424"/>
            </a:avLst>
          </a:prstGeom>
          <a:solidFill>
            <a:srgbClr val="CC99FF"/>
          </a:solidFill>
          <a:ln w="28575" algn="ctr">
            <a:solidFill>
              <a:srgbClr val="823EC6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メイリオ" panose="020B0604030504040204" pitchFamily="50" charset="-128"/>
                <a:cs typeface="Arial" panose="020B0604020202020204" pitchFamily="34" charset="0"/>
              </a:rPr>
              <a:t>LEO L (DLA-N5)</a:t>
            </a:r>
          </a:p>
        </p:txBody>
      </p:sp>
      <p:sp>
        <p:nvSpPr>
          <p:cNvPr id="69" name="AutoShape 207"/>
          <p:cNvSpPr>
            <a:spLocks noChangeArrowheads="1"/>
          </p:cNvSpPr>
          <p:nvPr/>
        </p:nvSpPr>
        <p:spPr bwMode="auto">
          <a:xfrm>
            <a:off x="200468" y="6059977"/>
            <a:ext cx="5058005" cy="180000"/>
          </a:xfrm>
          <a:prstGeom prst="homePlate">
            <a:avLst>
              <a:gd name="adj" fmla="val 116731"/>
            </a:avLst>
          </a:prstGeom>
          <a:solidFill>
            <a:srgbClr val="CCFFCC"/>
          </a:solidFill>
          <a:ln w="28575" algn="ctr">
            <a:solidFill>
              <a:srgbClr val="339966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メイリオ" panose="020B0604030504040204" pitchFamily="50" charset="-128"/>
                <a:cs typeface="Arial" panose="020B0604020202020204" pitchFamily="34" charset="0"/>
              </a:rPr>
              <a:t>LX-NZ3</a:t>
            </a:r>
          </a:p>
        </p:txBody>
      </p:sp>
      <p:sp>
        <p:nvSpPr>
          <p:cNvPr id="106" name="テキスト ボックス 68"/>
          <p:cNvSpPr txBox="1">
            <a:spLocks noChangeArrowheads="1"/>
          </p:cNvSpPr>
          <p:nvPr/>
        </p:nvSpPr>
        <p:spPr bwMode="auto">
          <a:xfrm>
            <a:off x="199815" y="5851527"/>
            <a:ext cx="15778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€</a:t>
            </a:r>
            <a:r>
              <a:rPr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3,499</a:t>
            </a:r>
            <a:r>
              <a:rPr lang="ja-JP" altLang="en-US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→€</a:t>
            </a:r>
            <a:r>
              <a:rPr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2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,999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20/OCT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6" name="AutoShape 203"/>
          <p:cNvSpPr>
            <a:spLocks noChangeArrowheads="1"/>
          </p:cNvSpPr>
          <p:nvPr/>
        </p:nvSpPr>
        <p:spPr bwMode="auto">
          <a:xfrm>
            <a:off x="200472" y="3077017"/>
            <a:ext cx="3571601" cy="180000"/>
          </a:xfrm>
          <a:prstGeom prst="homePlate">
            <a:avLst>
              <a:gd name="adj" fmla="val 125513"/>
            </a:avLst>
          </a:prstGeom>
          <a:solidFill>
            <a:srgbClr val="CCFFFF"/>
          </a:solidFill>
          <a:ln w="28575" algn="ctr">
            <a:solidFill>
              <a:srgbClr val="0000FF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LEO H (DLA-NX9) </a:t>
            </a:r>
          </a:p>
        </p:txBody>
      </p:sp>
      <p:sp>
        <p:nvSpPr>
          <p:cNvPr id="51" name="AutoShape 198"/>
          <p:cNvSpPr>
            <a:spLocks noChangeArrowheads="1"/>
          </p:cNvSpPr>
          <p:nvPr/>
        </p:nvSpPr>
        <p:spPr bwMode="auto">
          <a:xfrm>
            <a:off x="206834" y="2312896"/>
            <a:ext cx="3571601" cy="180000"/>
          </a:xfrm>
          <a:prstGeom prst="homePlate">
            <a:avLst>
              <a:gd name="adj" fmla="val 135870"/>
            </a:avLst>
          </a:prstGeom>
          <a:solidFill>
            <a:srgbClr val="CC99FF"/>
          </a:solidFill>
          <a:ln w="28575" algn="ctr">
            <a:solidFill>
              <a:srgbClr val="823EC6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メイリオ" panose="020B0604030504040204" pitchFamily="50" charset="-128"/>
                <a:cs typeface="Arial" panose="020B0604020202020204" pitchFamily="34" charset="0"/>
              </a:rPr>
              <a:t>DLA-Z1E</a:t>
            </a:r>
          </a:p>
        </p:txBody>
      </p:sp>
      <p:sp>
        <p:nvSpPr>
          <p:cNvPr id="87" name="AutoShape 203">
            <a:extLst>
              <a:ext uri="{FF2B5EF4-FFF2-40B4-BE49-F238E27FC236}">
                <a16:creationId xmlns:a16="http://schemas.microsoft.com/office/drawing/2014/main" id="{65BCA2B7-4AB7-45AE-933C-9D00E6FD9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857" y="2312700"/>
            <a:ext cx="4619751" cy="180000"/>
          </a:xfrm>
          <a:prstGeom prst="homePlate">
            <a:avLst>
              <a:gd name="adj" fmla="val 125513"/>
            </a:avLst>
          </a:prstGeom>
          <a:solidFill>
            <a:srgbClr val="CCFFFF"/>
          </a:solidFill>
          <a:ln w="28575" algn="ctr">
            <a:solidFill>
              <a:srgbClr val="0000FF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Osaka" charset="-128"/>
              </a:rPr>
              <a:t>LEO3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Osaka" charset="-128"/>
              </a:rPr>
              <a:t> 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Osaka" charset="-128"/>
              </a:rPr>
              <a:t>NZ9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Osaka" charset="-128"/>
              </a:rPr>
              <a:t>　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Osaka" charset="-128"/>
              </a:rPr>
              <a:t>(Laser)  </a:t>
            </a:r>
          </a:p>
        </p:txBody>
      </p:sp>
      <p:sp>
        <p:nvSpPr>
          <p:cNvPr id="90" name="AutoShape 203">
            <a:extLst>
              <a:ext uri="{FF2B5EF4-FFF2-40B4-BE49-F238E27FC236}">
                <a16:creationId xmlns:a16="http://schemas.microsoft.com/office/drawing/2014/main" id="{00E39FF2-5890-415B-8DA5-37D884E00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856" y="3259626"/>
            <a:ext cx="4619745" cy="180000"/>
          </a:xfrm>
          <a:prstGeom prst="homePlate">
            <a:avLst>
              <a:gd name="adj" fmla="val 125513"/>
            </a:avLst>
          </a:prstGeom>
          <a:solidFill>
            <a:srgbClr val="CCFFFF"/>
          </a:solidFill>
          <a:ln w="28575" algn="ctr">
            <a:solidFill>
              <a:srgbClr val="0000FF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LEO3  </a:t>
            </a:r>
            <a:r>
              <a:rPr lang="en-US" altLang="ja-JP" sz="1100" b="1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NZ8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(Laser)  </a:t>
            </a:r>
          </a:p>
        </p:txBody>
      </p:sp>
      <p:sp>
        <p:nvSpPr>
          <p:cNvPr id="91" name="AutoShape 198">
            <a:extLst>
              <a:ext uri="{FF2B5EF4-FFF2-40B4-BE49-F238E27FC236}">
                <a16:creationId xmlns:a16="http://schemas.microsoft.com/office/drawing/2014/main" id="{C1C5E8BF-85BB-4C90-995B-097E9D194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857" y="3998050"/>
            <a:ext cx="4619751" cy="180000"/>
          </a:xfrm>
          <a:prstGeom prst="homePlate">
            <a:avLst>
              <a:gd name="adj" fmla="val 135870"/>
            </a:avLst>
          </a:prstGeom>
          <a:solidFill>
            <a:srgbClr val="CCFFFF"/>
          </a:solidFill>
          <a:ln w="28575" algn="ctr">
            <a:solidFill>
              <a:srgbClr val="0000FF"/>
            </a:solidFill>
            <a:prstDash val="sys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メイリオ" panose="020B0604030504040204" pitchFamily="50" charset="-128"/>
                <a:cs typeface="Arial" panose="020B0604020202020204" pitchFamily="34" charset="0"/>
              </a:rPr>
              <a:t>LEO3  </a:t>
            </a:r>
            <a:r>
              <a:rPr lang="en-US" altLang="ja-JP" sz="1100" b="1" dirty="0">
                <a:solidFill>
                  <a:srgbClr val="000000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NZ7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メイリオ" panose="020B0604030504040204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メイリオ" panose="020B0604030504040204" pitchFamily="50" charset="-128"/>
                <a:cs typeface="Arial" panose="020B0604020202020204" pitchFamily="34" charset="0"/>
              </a:rPr>
              <a:t>(Laser)</a:t>
            </a:r>
          </a:p>
        </p:txBody>
      </p:sp>
      <p:sp>
        <p:nvSpPr>
          <p:cNvPr id="93" name="テキスト ボックス 68">
            <a:extLst>
              <a:ext uri="{FF2B5EF4-FFF2-40B4-BE49-F238E27FC236}">
                <a16:creationId xmlns:a16="http://schemas.microsoft.com/office/drawing/2014/main" id="{BCFF2633-B8BF-44E6-9782-21FB693A9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11" y="2110757"/>
            <a:ext cx="11464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Oct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€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24,999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5" name="テキスト ボックス 68">
            <a:extLst>
              <a:ext uri="{FF2B5EF4-FFF2-40B4-BE49-F238E27FC236}">
                <a16:creationId xmlns:a16="http://schemas.microsoft.com/office/drawing/2014/main" id="{2E279BF8-FA69-4AA5-A124-ED012114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387" y="3078559"/>
            <a:ext cx="11464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Oct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€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14,999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7" name="テキスト ボックス 68">
            <a:extLst>
              <a:ext uri="{FF2B5EF4-FFF2-40B4-BE49-F238E27FC236}">
                <a16:creationId xmlns:a16="http://schemas.microsoft.com/office/drawing/2014/main" id="{003B4B94-9FA4-432A-B314-43DE20CD3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129" y="3781457"/>
            <a:ext cx="106267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Oct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€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メイリオ" panose="020B0604030504040204" pitchFamily="50" charset="-128"/>
                <a:cs typeface="Arial" panose="020B0604020202020204" pitchFamily="34" charset="0"/>
              </a:rPr>
              <a:t>9,999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8" name="AutoShape 207">
            <a:extLst>
              <a:ext uri="{FF2B5EF4-FFF2-40B4-BE49-F238E27FC236}">
                <a16:creationId xmlns:a16="http://schemas.microsoft.com/office/drawing/2014/main" id="{CDB9431B-8886-42FD-A048-7B19C9ECA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506" y="6041245"/>
            <a:ext cx="4450030" cy="196067"/>
          </a:xfrm>
          <a:prstGeom prst="homePlate">
            <a:avLst>
              <a:gd name="adj" fmla="val 116731"/>
            </a:avLst>
          </a:prstGeom>
          <a:solidFill>
            <a:srgbClr val="CCFFCC"/>
          </a:solidFill>
          <a:ln w="28575" algn="ctr">
            <a:solidFill>
              <a:srgbClr val="339966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メイリオ" panose="020B0604030504040204" pitchFamily="50" charset="-128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E5B99DF-10AC-4548-A540-910C10593EF7}"/>
              </a:ext>
            </a:extLst>
          </p:cNvPr>
          <p:cNvSpPr/>
          <p:nvPr/>
        </p:nvSpPr>
        <p:spPr>
          <a:xfrm>
            <a:off x="344488" y="1491861"/>
            <a:ext cx="2921557" cy="496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endParaRPr kumimoji="1" lang="ja-JP" altLang="en-US" sz="140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50" name="AutoShape 198">
            <a:extLst>
              <a:ext uri="{FF2B5EF4-FFF2-40B4-BE49-F238E27FC236}">
                <a16:creationId xmlns:a16="http://schemas.microsoft.com/office/drawing/2014/main" id="{A85FE084-2CFC-4F4F-80AD-625C11BF8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233" y="1630482"/>
            <a:ext cx="857471" cy="217336"/>
          </a:xfrm>
          <a:prstGeom prst="homePlate">
            <a:avLst>
              <a:gd name="adj" fmla="val 0"/>
            </a:avLst>
          </a:prstGeom>
          <a:solidFill>
            <a:srgbClr val="CC99FF"/>
          </a:solidFill>
          <a:ln w="28575" algn="ctr">
            <a:solidFill>
              <a:srgbClr val="823EC6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ja-JP" sz="1100" b="1">
                <a:solidFill>
                  <a:srgbClr val="000000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4K Native</a:t>
            </a:r>
            <a:endParaRPr kumimoji="1" lang="en-US" altLang="ja-JP" sz="1100" b="1">
              <a:solidFill>
                <a:srgbClr val="000000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2" name="AutoShape 198">
            <a:extLst>
              <a:ext uri="{FF2B5EF4-FFF2-40B4-BE49-F238E27FC236}">
                <a16:creationId xmlns:a16="http://schemas.microsoft.com/office/drawing/2014/main" id="{424A8035-F465-4D90-ADB7-28CFF311D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22" y="1624809"/>
            <a:ext cx="857471" cy="217336"/>
          </a:xfrm>
          <a:prstGeom prst="homePlate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28575" algn="ctr">
            <a:solidFill>
              <a:schemeClr val="accent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1" lang="en-US" altLang="ja-JP" sz="1100" b="1">
                <a:solidFill>
                  <a:srgbClr val="000000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8K e-shift</a:t>
            </a:r>
          </a:p>
        </p:txBody>
      </p:sp>
      <p:sp>
        <p:nvSpPr>
          <p:cNvPr id="54" name="AutoShape 207">
            <a:extLst>
              <a:ext uri="{FF2B5EF4-FFF2-40B4-BE49-F238E27FC236}">
                <a16:creationId xmlns:a16="http://schemas.microsoft.com/office/drawing/2014/main" id="{144A429D-F7EE-49EA-8522-176AD0FD6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604" y="1634565"/>
            <a:ext cx="850933" cy="217336"/>
          </a:xfrm>
          <a:prstGeom prst="homePlate">
            <a:avLst>
              <a:gd name="adj" fmla="val 0"/>
            </a:avLst>
          </a:prstGeom>
          <a:solidFill>
            <a:srgbClr val="CCFFCC"/>
          </a:solidFill>
          <a:ln w="28575" algn="ctr">
            <a:solidFill>
              <a:srgbClr val="339966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ja-JP" sz="1100" b="1">
                <a:solidFill>
                  <a:srgbClr val="000000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4K e-shift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97D36C8-61B4-4B1E-9E91-344F1145CCCE}"/>
              </a:ext>
            </a:extLst>
          </p:cNvPr>
          <p:cNvSpPr/>
          <p:nvPr/>
        </p:nvSpPr>
        <p:spPr>
          <a:xfrm>
            <a:off x="261246" y="3436914"/>
            <a:ext cx="8178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4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メイリオ" panose="020B0604030504040204" pitchFamily="50" charset="-128"/>
              </a:rPr>
              <a:t>LEO</a:t>
            </a:r>
            <a:endParaRPr lang="ja-JP" altLang="en-US" sz="2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メイリオ" panose="020B0604030504040204" pitchFamily="50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4F22FCEF-A399-4F1F-B30D-5A6414E10050}"/>
              </a:ext>
            </a:extLst>
          </p:cNvPr>
          <p:cNvSpPr/>
          <p:nvPr/>
        </p:nvSpPr>
        <p:spPr>
          <a:xfrm>
            <a:off x="3764482" y="1537650"/>
            <a:ext cx="16569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cap="none" spc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メイリオ" panose="020B0604030504040204" pitchFamily="50" charset="-128"/>
              </a:rPr>
              <a:t>LEO3</a:t>
            </a:r>
            <a:endParaRPr lang="ja-JP" altLang="en-US" sz="2400" b="1" cap="none" spc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メイリオ" panose="020B0604030504040204" pitchFamily="50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7AE2659-5111-440B-BEB1-298683D5035E}"/>
              </a:ext>
            </a:extLst>
          </p:cNvPr>
          <p:cNvSpPr txBox="1"/>
          <p:nvPr/>
        </p:nvSpPr>
        <p:spPr>
          <a:xfrm>
            <a:off x="5445832" y="2278589"/>
            <a:ext cx="267856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900" b="1" dirty="0">
                <a:ea typeface="メイリオ" panose="020B0604030504040204" pitchFamily="50" charset="-128"/>
              </a:rPr>
              <a:t>8K</a:t>
            </a:r>
            <a:r>
              <a:rPr lang="ja-JP" altLang="en-US" sz="900" b="1" dirty="0">
                <a:ea typeface="メイリオ" panose="020B0604030504040204" pitchFamily="50" charset="-128"/>
              </a:rPr>
              <a:t> </a:t>
            </a:r>
            <a:r>
              <a:rPr kumimoji="1" lang="en-US" altLang="ja-JP" sz="900" b="1" dirty="0">
                <a:ea typeface="メイリオ" panose="020B0604030504040204" pitchFamily="50" charset="-128"/>
              </a:rPr>
              <a:t>input, “e-</a:t>
            </a:r>
            <a:r>
              <a:rPr kumimoji="1" lang="en-US" altLang="ja-JP" sz="900" b="1" dirty="0" err="1">
                <a:ea typeface="メイリオ" panose="020B0604030504040204" pitchFamily="50" charset="-128"/>
              </a:rPr>
              <a:t>shiftX</a:t>
            </a:r>
            <a:r>
              <a:rPr kumimoji="1" lang="en-US" altLang="ja-JP" sz="900" b="1" dirty="0">
                <a:ea typeface="メイリオ" panose="020B0604030504040204" pitchFamily="50" charset="-128"/>
              </a:rPr>
              <a:t>”, 100mm lens</a:t>
            </a:r>
            <a:endParaRPr kumimoji="1" lang="ja-JP" altLang="en-US" sz="900" b="1" dirty="0">
              <a:ea typeface="メイリオ" panose="020B0604030504040204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48082ECF-BC5D-4F7E-89ED-A3F780DD98F5}"/>
              </a:ext>
            </a:extLst>
          </p:cNvPr>
          <p:cNvSpPr txBox="1"/>
          <p:nvPr/>
        </p:nvSpPr>
        <p:spPr>
          <a:xfrm>
            <a:off x="5445832" y="3220577"/>
            <a:ext cx="267856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900" b="1" dirty="0">
                <a:ea typeface="メイリオ" panose="020B0604030504040204" pitchFamily="50" charset="-128"/>
              </a:rPr>
              <a:t>8K</a:t>
            </a:r>
            <a:r>
              <a:rPr lang="ja-JP" altLang="en-US" sz="900" b="1" dirty="0">
                <a:ea typeface="メイリオ" panose="020B0604030504040204" pitchFamily="50" charset="-128"/>
              </a:rPr>
              <a:t> </a:t>
            </a:r>
            <a:r>
              <a:rPr kumimoji="1" lang="en-US" altLang="ja-JP" sz="900" b="1" dirty="0">
                <a:ea typeface="メイリオ" panose="020B0604030504040204" pitchFamily="50" charset="-128"/>
              </a:rPr>
              <a:t>input, </a:t>
            </a:r>
            <a:r>
              <a:rPr lang="en-US" altLang="ja-JP" sz="900" b="1" dirty="0">
                <a:ea typeface="メイリオ" panose="020B0604030504040204" pitchFamily="50" charset="-128"/>
              </a:rPr>
              <a:t>“</a:t>
            </a:r>
            <a:r>
              <a:rPr kumimoji="1" lang="en-US" altLang="ja-JP" sz="900" b="1" dirty="0">
                <a:ea typeface="メイリオ" panose="020B0604030504040204" pitchFamily="50" charset="-128"/>
              </a:rPr>
              <a:t>e-</a:t>
            </a:r>
            <a:r>
              <a:rPr kumimoji="1" lang="en-US" altLang="ja-JP" sz="900" b="1" dirty="0" err="1">
                <a:ea typeface="メイリオ" panose="020B0604030504040204" pitchFamily="50" charset="-128"/>
              </a:rPr>
              <a:t>shiftX</a:t>
            </a:r>
            <a:r>
              <a:rPr kumimoji="1" lang="en-US" altLang="ja-JP" sz="900" b="1" dirty="0">
                <a:ea typeface="メイリオ" panose="020B0604030504040204" pitchFamily="50" charset="-128"/>
              </a:rPr>
              <a:t>”, 65mm lens</a:t>
            </a:r>
            <a:endParaRPr kumimoji="1" lang="ja-JP" altLang="en-US" sz="900" b="1" dirty="0"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74759E8-25A3-40B0-B464-FFC05C1D1AF8}"/>
              </a:ext>
            </a:extLst>
          </p:cNvPr>
          <p:cNvSpPr txBox="1"/>
          <p:nvPr/>
        </p:nvSpPr>
        <p:spPr>
          <a:xfrm>
            <a:off x="5445832" y="3962138"/>
            <a:ext cx="267856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900" b="1">
                <a:ea typeface="メイリオ" panose="020B0604030504040204" pitchFamily="50" charset="-128"/>
              </a:rPr>
              <a:t>8K</a:t>
            </a:r>
            <a:r>
              <a:rPr lang="ja-JP" altLang="en-US" sz="900" b="1">
                <a:ea typeface="メイリオ" panose="020B0604030504040204" pitchFamily="50" charset="-128"/>
              </a:rPr>
              <a:t> </a:t>
            </a:r>
            <a:r>
              <a:rPr kumimoji="1" lang="en-US" altLang="ja-JP" sz="900" b="1">
                <a:ea typeface="メイリオ" panose="020B0604030504040204" pitchFamily="50" charset="-128"/>
              </a:rPr>
              <a:t>input, e-shift, 65mm lens</a:t>
            </a:r>
            <a:endParaRPr kumimoji="1" lang="ja-JP" altLang="en-US" sz="900" b="1"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989299-1B62-410A-8986-5AB961104645}"/>
              </a:ext>
            </a:extLst>
          </p:cNvPr>
          <p:cNvSpPr/>
          <p:nvPr/>
        </p:nvSpPr>
        <p:spPr>
          <a:xfrm>
            <a:off x="3758129" y="1491861"/>
            <a:ext cx="6000038" cy="416273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endParaRPr kumimoji="1" lang="ja-JP" altLang="en-US" sz="1400">
              <a:solidFill>
                <a:schemeClr val="tx1"/>
              </a:solidFill>
              <a:ea typeface="メイリオ" panose="020B0604030504040204" pitchFamily="50" charset="-128"/>
            </a:endParaRPr>
          </a:p>
        </p:txBody>
      </p:sp>
      <p:sp>
        <p:nvSpPr>
          <p:cNvPr id="55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388787" y="90315"/>
            <a:ext cx="5258507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LEO3 Line-up</a:t>
            </a:r>
          </a:p>
        </p:txBody>
      </p:sp>
      <p:pic>
        <p:nvPicPr>
          <p:cNvPr id="57" name="Picture 2" descr="「8k e-shift」の画像検索結果">
            <a:extLst>
              <a:ext uri="{FF2B5EF4-FFF2-40B4-BE49-F238E27FC236}">
                <a16:creationId xmlns:a16="http://schemas.microsoft.com/office/drawing/2014/main" id="{525EB100-FDE2-45AD-91B7-A02736DFB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047" y="3720947"/>
            <a:ext cx="507873" cy="2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図 8">
            <a:extLst>
              <a:ext uri="{FF2B5EF4-FFF2-40B4-BE49-F238E27FC236}">
                <a16:creationId xmlns:a16="http://schemas.microsoft.com/office/drawing/2014/main" id="{D160CDBA-8D75-4B9F-A3B4-52D414DE4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261" y="1961443"/>
            <a:ext cx="526784" cy="303787"/>
          </a:xfrm>
          <a:prstGeom prst="rect">
            <a:avLst/>
          </a:prstGeom>
        </p:spPr>
      </p:pic>
      <p:pic>
        <p:nvPicPr>
          <p:cNvPr id="63" name="図 8">
            <a:extLst>
              <a:ext uri="{FF2B5EF4-FFF2-40B4-BE49-F238E27FC236}">
                <a16:creationId xmlns:a16="http://schemas.microsoft.com/office/drawing/2014/main" id="{0E82E5A1-99D0-48B1-87A3-7687451D8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261" y="2936817"/>
            <a:ext cx="526784" cy="3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18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69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テキスト ボックス 187"/>
          <p:cNvSpPr txBox="1"/>
          <p:nvPr/>
        </p:nvSpPr>
        <p:spPr>
          <a:xfrm>
            <a:off x="2716680" y="464493"/>
            <a:ext cx="207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メイリオ" panose="020B0604030504040204" pitchFamily="50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617" y="638891"/>
            <a:ext cx="1819370" cy="124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 descr="C:\Users\yoshimura.satoshi\Documents\KeyShot 7\Renderings\20180112.359_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408" y="2214800"/>
            <a:ext cx="1739373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「8k e-shift」の画像検索結果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82" y="4199954"/>
            <a:ext cx="1047757" cy="4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141527" y="1603382"/>
            <a:ext cx="1599797" cy="36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150" tIns="28575" rIns="57150" bIns="28575">
            <a:spAutoFit/>
          </a:bodyPr>
          <a:lstStyle/>
          <a:p>
            <a:pPr>
              <a:defRPr/>
            </a:pPr>
            <a:r>
              <a:rPr kumimoji="0" lang="en-US" sz="2000" b="1" dirty="0">
                <a:solidFill>
                  <a:srgbClr val="000000"/>
                </a:solidFill>
                <a:ea typeface="メイリオ" panose="020B0604030504040204" pitchFamily="50" charset="-128"/>
              </a:rPr>
              <a:t>NZ9/RS4100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452575" y="660342"/>
            <a:ext cx="63735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231775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1306513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1306513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1306513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1306513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8K60p/4K120p input with 8K/e-</a:t>
            </a:r>
            <a:r>
              <a:rPr kumimoji="0" lang="en-US" altLang="ja-JP" sz="900" dirty="0" err="1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shiftX</a:t>
            </a:r>
            <a:endParaRPr kumimoji="0" lang="en-US" altLang="ja-JP" sz="900" dirty="0">
              <a:solidFill>
                <a:srgbClr val="000000"/>
              </a:solidFill>
              <a:latin typeface="+mn-lt"/>
              <a:ea typeface="メイリオ" panose="020B0604030504040204" pitchFamily="50" charset="-128"/>
            </a:endParaRP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0.69in 4K D-ILA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100mm High Resolution</a:t>
            </a:r>
            <a:r>
              <a:rPr kumimoji="0" lang="ja-JP" altLang="en-US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　</a:t>
            </a: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All Glass Lens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 err="1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BLUEscent</a:t>
            </a: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 (Laser Light source) and new optics realizes 3,000lm Light Output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100,000:1 Native Contrast </a:t>
            </a:r>
            <a:r>
              <a:rPr kumimoji="0" lang="ja-JP" altLang="en-US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∞</a:t>
            </a: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:1 Dynamic Contrast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HDR(HDR10+/Frame Adapt HDR/HLG) 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Wide Color Gamut (DCI cover)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 err="1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isf</a:t>
            </a: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 ccc certification</a:t>
            </a: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C97D5A4B-B927-4270-AAC2-F0770F33A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575" y="2178272"/>
            <a:ext cx="63735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231775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1306513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1306513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1306513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1306513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8K60p/4K120p input with 8K/e-</a:t>
            </a:r>
            <a:r>
              <a:rPr kumimoji="0" lang="en-US" altLang="ja-JP" sz="900" dirty="0" err="1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shiftX</a:t>
            </a:r>
            <a:endParaRPr kumimoji="0" lang="en-US" altLang="ja-JP" sz="900" dirty="0">
              <a:solidFill>
                <a:srgbClr val="000000"/>
              </a:solidFill>
              <a:latin typeface="+mn-lt"/>
              <a:ea typeface="メイリオ" panose="020B0604030504040204" pitchFamily="50" charset="-128"/>
            </a:endParaRP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0.69in 4K D-ILA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65mm High Resolution</a:t>
            </a:r>
            <a:r>
              <a:rPr kumimoji="0" lang="ja-JP" altLang="en-US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　</a:t>
            </a: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All Glass Lens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 err="1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BLUEscent</a:t>
            </a: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 (Laser Light source) and new optics realizes 2,500lm Light Output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80,000:1 Native Contrast </a:t>
            </a:r>
            <a:r>
              <a:rPr kumimoji="0" lang="ja-JP" altLang="en-US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∞</a:t>
            </a: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:1 Dynamic Contrast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HDR(HDR10+/Frame Adapt HDR/HLG) 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Wide Color Gamut (DCI cover)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 err="1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isf</a:t>
            </a: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 ccc certification</a:t>
            </a:r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14BE53CE-211C-4115-B946-D0D682B9D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575" y="3696202"/>
            <a:ext cx="637351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231775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1306513"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1306513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1306513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1306513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1306513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8K60p/4K120p input with 8K/e-shift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0.69in 4K D-ILA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65mm High Resolution</a:t>
            </a:r>
            <a:r>
              <a:rPr kumimoji="0" lang="ja-JP" altLang="en-US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　</a:t>
            </a: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All Glass Lens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 err="1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BLUEscent</a:t>
            </a: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 (Laser Light source) realizes 2,200lm Light Output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40,000:1 Native Contrast </a:t>
            </a:r>
            <a:r>
              <a:rPr kumimoji="0" lang="ja-JP" altLang="en-US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∞</a:t>
            </a: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:1 Dynamic Contrast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HDR(HDR10+/Frame Adapt HDR/HLG) </a:t>
            </a:r>
          </a:p>
          <a:p>
            <a:pPr>
              <a:buClr>
                <a:srgbClr val="FFC000"/>
              </a:buClr>
              <a:buFont typeface="Arial" charset="0"/>
              <a:buChar char="•"/>
            </a:pPr>
            <a:r>
              <a:rPr kumimoji="0" lang="en-US" altLang="ja-JP" sz="900" dirty="0" err="1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isf</a:t>
            </a:r>
            <a:r>
              <a:rPr kumimoji="0" lang="en-US" altLang="ja-JP" sz="9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 ccc certification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37AAF3E-70E1-4E8D-B6EC-2E735448F4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81" y="995701"/>
            <a:ext cx="1075035" cy="57886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D4F7B65-0B88-4CE6-BC30-45D2581D92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581" y="2573438"/>
            <a:ext cx="1075035" cy="578865"/>
          </a:xfrm>
          <a:prstGeom prst="rect">
            <a:avLst/>
          </a:prstGeom>
        </p:spPr>
      </p:pic>
      <p:pic>
        <p:nvPicPr>
          <p:cNvPr id="44" name="Picture 5" descr="C:\Users\yoshimura.satoshi\Documents\KeyShot 7\Renderings\20180112.359_3.png">
            <a:extLst>
              <a:ext uri="{FF2B5EF4-FFF2-40B4-BE49-F238E27FC236}">
                <a16:creationId xmlns:a16="http://schemas.microsoft.com/office/drawing/2014/main" id="{CAEFF52C-1D96-483A-8EDC-7FF625186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408" y="3747808"/>
            <a:ext cx="1739373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20"/>
          <p:cNvSpPr txBox="1">
            <a:spLocks noChangeArrowheads="1"/>
          </p:cNvSpPr>
          <p:nvPr/>
        </p:nvSpPr>
        <p:spPr bwMode="auto">
          <a:xfrm>
            <a:off x="154040" y="3177978"/>
            <a:ext cx="1599797" cy="36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150" tIns="28575" rIns="57150" bIns="28575">
            <a:spAutoFit/>
          </a:bodyPr>
          <a:lstStyle/>
          <a:p>
            <a:pPr>
              <a:defRPr/>
            </a:pPr>
            <a:r>
              <a:rPr kumimoji="0" lang="en-US" sz="2000" b="1" dirty="0">
                <a:solidFill>
                  <a:srgbClr val="000000"/>
                </a:solidFill>
                <a:ea typeface="メイリオ" panose="020B0604030504040204" pitchFamily="50" charset="-128"/>
              </a:rPr>
              <a:t>NZ8/RS3100</a:t>
            </a:r>
          </a:p>
        </p:txBody>
      </p:sp>
      <p:sp>
        <p:nvSpPr>
          <p:cNvPr id="41" name="TextBox 20"/>
          <p:cNvSpPr txBox="1">
            <a:spLocks noChangeArrowheads="1"/>
          </p:cNvSpPr>
          <p:nvPr/>
        </p:nvSpPr>
        <p:spPr bwMode="auto">
          <a:xfrm>
            <a:off x="84302" y="4700061"/>
            <a:ext cx="1599797" cy="36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150" tIns="28575" rIns="57150" bIns="28575">
            <a:spAutoFit/>
          </a:bodyPr>
          <a:lstStyle/>
          <a:p>
            <a:pPr>
              <a:defRPr/>
            </a:pPr>
            <a:r>
              <a:rPr kumimoji="0" lang="en-US" sz="2000" b="1" dirty="0">
                <a:solidFill>
                  <a:srgbClr val="000000"/>
                </a:solidFill>
                <a:ea typeface="メイリオ" panose="020B0604030504040204" pitchFamily="50" charset="-128"/>
              </a:rPr>
              <a:t>NZ7/RS2100</a:t>
            </a:r>
          </a:p>
        </p:txBody>
      </p:sp>
      <p:sp>
        <p:nvSpPr>
          <p:cNvPr id="51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360714" y="-6294"/>
            <a:ext cx="5258507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New Model Line-UP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6538D4-F0F3-411E-BDE5-1CF497A3123D}"/>
              </a:ext>
            </a:extLst>
          </p:cNvPr>
          <p:cNvGrpSpPr/>
          <p:nvPr/>
        </p:nvGrpSpPr>
        <p:grpSpPr>
          <a:xfrm>
            <a:off x="6033120" y="1506106"/>
            <a:ext cx="3762163" cy="300644"/>
            <a:chOff x="6033120" y="1506106"/>
            <a:chExt cx="3762163" cy="300644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187B550F-E1E4-436E-BEF4-2220EDAE2FB7}"/>
                </a:ext>
              </a:extLst>
            </p:cNvPr>
            <p:cNvGrpSpPr/>
            <p:nvPr/>
          </p:nvGrpSpPr>
          <p:grpSpPr>
            <a:xfrm>
              <a:off x="6033120" y="1535439"/>
              <a:ext cx="3220283" cy="271311"/>
              <a:chOff x="6033120" y="1552459"/>
              <a:chExt cx="3220283" cy="271311"/>
            </a:xfrm>
            <a:solidFill>
              <a:srgbClr val="000000"/>
            </a:solidFill>
          </p:grpSpPr>
          <p:pic>
            <p:nvPicPr>
              <p:cNvPr id="35" name="Picture 9" descr="C:\Users\046221\Desktop\HDR_Logo_color.pn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253" y="1552459"/>
                <a:ext cx="686221" cy="271311"/>
              </a:xfrm>
              <a:prstGeom prst="rect">
                <a:avLst/>
              </a:prstGeom>
              <a:grpFill/>
            </p:spPr>
          </p:pic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5548BFAD-623B-4C7D-97F7-55B7E8D23F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3120" y="1651186"/>
                <a:ext cx="1391459" cy="1658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2" descr="ãHDR10+ãã®ç»åæ¤ç´¢çµæ">
                <a:extLst>
                  <a:ext uri="{FF2B5EF4-FFF2-40B4-BE49-F238E27FC236}">
                    <a16:creationId xmlns:a16="http://schemas.microsoft.com/office/drawing/2014/main" id="{4394CAB6-1AB9-46C7-9A78-CE9C785C36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0954" y="1552459"/>
                <a:ext cx="1022449" cy="247660"/>
              </a:xfrm>
              <a:prstGeom prst="rect">
                <a:avLst/>
              </a:prstGeom>
              <a:grpFill/>
            </p:spPr>
          </p:pic>
        </p:grpSp>
        <p:pic>
          <p:nvPicPr>
            <p:cNvPr id="1028" name="Picture 4" descr="See the source image">
              <a:extLst>
                <a:ext uri="{FF2B5EF4-FFF2-40B4-BE49-F238E27FC236}">
                  <a16:creationId xmlns:a16="http://schemas.microsoft.com/office/drawing/2014/main" id="{C08BACB7-4972-4FE1-9978-FFD191C51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4213" y="1506106"/>
              <a:ext cx="511070" cy="293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FCDECA5-4B57-477E-A119-4CEFBC729899}"/>
              </a:ext>
            </a:extLst>
          </p:cNvPr>
          <p:cNvGrpSpPr/>
          <p:nvPr/>
        </p:nvGrpSpPr>
        <p:grpSpPr>
          <a:xfrm>
            <a:off x="6033120" y="3077957"/>
            <a:ext cx="3762163" cy="300644"/>
            <a:chOff x="6033120" y="1506106"/>
            <a:chExt cx="3762163" cy="300644"/>
          </a:xfrm>
        </p:grpSpPr>
        <p:grpSp>
          <p:nvGrpSpPr>
            <p:cNvPr id="48" name="グループ化 2">
              <a:extLst>
                <a:ext uri="{FF2B5EF4-FFF2-40B4-BE49-F238E27FC236}">
                  <a16:creationId xmlns:a16="http://schemas.microsoft.com/office/drawing/2014/main" id="{FB6527EF-74C9-4D65-9C76-F50DED11E84E}"/>
                </a:ext>
              </a:extLst>
            </p:cNvPr>
            <p:cNvGrpSpPr/>
            <p:nvPr/>
          </p:nvGrpSpPr>
          <p:grpSpPr>
            <a:xfrm>
              <a:off x="6033120" y="1535439"/>
              <a:ext cx="3220283" cy="271311"/>
              <a:chOff x="6033120" y="1552459"/>
              <a:chExt cx="3220283" cy="271311"/>
            </a:xfrm>
            <a:solidFill>
              <a:srgbClr val="000000"/>
            </a:solidFill>
          </p:grpSpPr>
          <p:pic>
            <p:nvPicPr>
              <p:cNvPr id="50" name="Picture 9" descr="C:\Users\046221\Desktop\HDR_Logo_color.png">
                <a:extLst>
                  <a:ext uri="{FF2B5EF4-FFF2-40B4-BE49-F238E27FC236}">
                    <a16:creationId xmlns:a16="http://schemas.microsoft.com/office/drawing/2014/main" id="{F3843E93-CA05-4F0C-81D0-E8D6D93816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253" y="1552459"/>
                <a:ext cx="686221" cy="271311"/>
              </a:xfrm>
              <a:prstGeom prst="rect">
                <a:avLst/>
              </a:prstGeom>
              <a:grpFill/>
            </p:spPr>
          </p:pic>
          <p:pic>
            <p:nvPicPr>
              <p:cNvPr id="52" name="Picture 2">
                <a:extLst>
                  <a:ext uri="{FF2B5EF4-FFF2-40B4-BE49-F238E27FC236}">
                    <a16:creationId xmlns:a16="http://schemas.microsoft.com/office/drawing/2014/main" id="{D5D89E9A-BE37-4D14-823B-4B864CEAF1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3120" y="1651186"/>
                <a:ext cx="1391459" cy="1658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2" descr="ãHDR10+ãã®ç»åæ¤ç´¢çµæ">
                <a:extLst>
                  <a:ext uri="{FF2B5EF4-FFF2-40B4-BE49-F238E27FC236}">
                    <a16:creationId xmlns:a16="http://schemas.microsoft.com/office/drawing/2014/main" id="{91CF56C9-66B0-40FB-A026-99B63D926C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0954" y="1552459"/>
                <a:ext cx="1022449" cy="247660"/>
              </a:xfrm>
              <a:prstGeom prst="rect">
                <a:avLst/>
              </a:prstGeom>
              <a:grpFill/>
            </p:spPr>
          </p:pic>
        </p:grpSp>
        <p:pic>
          <p:nvPicPr>
            <p:cNvPr id="49" name="Picture 4" descr="See the source image">
              <a:extLst>
                <a:ext uri="{FF2B5EF4-FFF2-40B4-BE49-F238E27FC236}">
                  <a16:creationId xmlns:a16="http://schemas.microsoft.com/office/drawing/2014/main" id="{A19D7F2D-F5C5-4A54-BC3B-EDC0419E1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4213" y="1506106"/>
              <a:ext cx="511070" cy="293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1791136-1BFF-446A-9F2B-2A991050F6B8}"/>
              </a:ext>
            </a:extLst>
          </p:cNvPr>
          <p:cNvGrpSpPr/>
          <p:nvPr/>
        </p:nvGrpSpPr>
        <p:grpSpPr>
          <a:xfrm>
            <a:off x="6033120" y="4459098"/>
            <a:ext cx="3762163" cy="300644"/>
            <a:chOff x="6033120" y="1506106"/>
            <a:chExt cx="3762163" cy="300644"/>
          </a:xfrm>
        </p:grpSpPr>
        <p:grpSp>
          <p:nvGrpSpPr>
            <p:cNvPr id="69" name="グループ化 2">
              <a:extLst>
                <a:ext uri="{FF2B5EF4-FFF2-40B4-BE49-F238E27FC236}">
                  <a16:creationId xmlns:a16="http://schemas.microsoft.com/office/drawing/2014/main" id="{4A873925-0BE2-43A5-A07F-46D0D605E09B}"/>
                </a:ext>
              </a:extLst>
            </p:cNvPr>
            <p:cNvGrpSpPr/>
            <p:nvPr/>
          </p:nvGrpSpPr>
          <p:grpSpPr>
            <a:xfrm>
              <a:off x="6033120" y="1535439"/>
              <a:ext cx="3220283" cy="271311"/>
              <a:chOff x="6033120" y="1552459"/>
              <a:chExt cx="3220283" cy="271311"/>
            </a:xfrm>
            <a:solidFill>
              <a:srgbClr val="000000"/>
            </a:solidFill>
          </p:grpSpPr>
          <p:pic>
            <p:nvPicPr>
              <p:cNvPr id="71" name="Picture 9" descr="C:\Users\046221\Desktop\HDR_Logo_color.png">
                <a:extLst>
                  <a:ext uri="{FF2B5EF4-FFF2-40B4-BE49-F238E27FC236}">
                    <a16:creationId xmlns:a16="http://schemas.microsoft.com/office/drawing/2014/main" id="{766335FB-7568-4532-95D3-28EDFA4EEE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253" y="1552459"/>
                <a:ext cx="686221" cy="271311"/>
              </a:xfrm>
              <a:prstGeom prst="rect">
                <a:avLst/>
              </a:prstGeom>
              <a:grpFill/>
            </p:spPr>
          </p:pic>
          <p:pic>
            <p:nvPicPr>
              <p:cNvPr id="72" name="Picture 2">
                <a:extLst>
                  <a:ext uri="{FF2B5EF4-FFF2-40B4-BE49-F238E27FC236}">
                    <a16:creationId xmlns:a16="http://schemas.microsoft.com/office/drawing/2014/main" id="{F6F635A1-850F-44C6-83E0-C93A883AA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3120" y="1651186"/>
                <a:ext cx="1391459" cy="1658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3" name="Picture 2" descr="ãHDR10+ãã®ç»åæ¤ç´¢çµæ">
                <a:extLst>
                  <a:ext uri="{FF2B5EF4-FFF2-40B4-BE49-F238E27FC236}">
                    <a16:creationId xmlns:a16="http://schemas.microsoft.com/office/drawing/2014/main" id="{6D10B5C5-FB91-4337-8427-2EE1C43FEB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0954" y="1552459"/>
                <a:ext cx="1022449" cy="247660"/>
              </a:xfrm>
              <a:prstGeom prst="rect">
                <a:avLst/>
              </a:prstGeom>
              <a:grpFill/>
            </p:spPr>
          </p:pic>
        </p:grpSp>
        <p:pic>
          <p:nvPicPr>
            <p:cNvPr id="70" name="Picture 4" descr="See the source image">
              <a:extLst>
                <a:ext uri="{FF2B5EF4-FFF2-40B4-BE49-F238E27FC236}">
                  <a16:creationId xmlns:a16="http://schemas.microsoft.com/office/drawing/2014/main" id="{B1CB596A-B792-435E-B658-EB4880AA4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4213" y="1506106"/>
              <a:ext cx="511070" cy="293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138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79774" y="734467"/>
            <a:ext cx="9353176" cy="6006901"/>
          </a:xfrm>
        </p:spPr>
        <p:txBody>
          <a:bodyPr>
            <a:normAutofit/>
          </a:bodyPr>
          <a:lstStyle/>
          <a:p>
            <a:endParaRPr lang="en-US" altLang="ja-JP" dirty="0">
              <a:latin typeface="+mn-lt"/>
            </a:endParaRPr>
          </a:p>
          <a:p>
            <a:r>
              <a:rPr lang="en-US" altLang="ja-JP" dirty="0">
                <a:latin typeface="+mn-lt"/>
              </a:rPr>
              <a:t>Global Marketing Key Word (catch phrase)</a:t>
            </a:r>
          </a:p>
          <a:p>
            <a:pPr marL="0" indent="0">
              <a:buNone/>
            </a:pPr>
            <a:endParaRPr lang="en-US" altLang="ja-JP" i="1" dirty="0">
              <a:latin typeface="+mn-lt"/>
            </a:endParaRPr>
          </a:p>
          <a:p>
            <a:pPr marL="0" indent="0">
              <a:buNone/>
            </a:pPr>
            <a:endParaRPr lang="en-US" altLang="ja-JP" i="1" dirty="0">
              <a:latin typeface="+mn-lt"/>
            </a:endParaRPr>
          </a:p>
          <a:p>
            <a:pPr marL="0" indent="0">
              <a:buNone/>
            </a:pPr>
            <a:endParaRPr lang="en-US" altLang="ja-JP" i="1" dirty="0">
              <a:latin typeface="+mn-lt"/>
            </a:endParaRPr>
          </a:p>
          <a:p>
            <a:pPr marL="0" indent="0">
              <a:buNone/>
            </a:pPr>
            <a:endParaRPr lang="en-US" altLang="ja-JP" i="1" dirty="0">
              <a:latin typeface="+mn-lt"/>
            </a:endParaRPr>
          </a:p>
          <a:p>
            <a:r>
              <a:rPr lang="en-US" altLang="ja-JP" dirty="0">
                <a:latin typeface="+mn-lt"/>
              </a:rPr>
              <a:t>Logo</a:t>
            </a:r>
          </a:p>
          <a:p>
            <a:pPr marL="0" indent="0">
              <a:buNone/>
            </a:pPr>
            <a:endParaRPr lang="en-US" altLang="ja-JP" i="1" dirty="0">
              <a:latin typeface="+mn-lt"/>
            </a:endParaRPr>
          </a:p>
          <a:p>
            <a:pPr marL="0" indent="0">
              <a:buNone/>
            </a:pPr>
            <a:endParaRPr lang="en-US" altLang="ja-JP" i="1" dirty="0">
              <a:latin typeface="+mn-lt"/>
            </a:endParaRPr>
          </a:p>
          <a:p>
            <a:pPr marL="0" indent="0">
              <a:buNone/>
            </a:pPr>
            <a:endParaRPr lang="en-US" altLang="ja-JP" i="1" dirty="0">
              <a:latin typeface="+mn-lt"/>
            </a:endParaRPr>
          </a:p>
          <a:p>
            <a:pPr marL="0" indent="0">
              <a:buNone/>
            </a:pPr>
            <a:endParaRPr lang="en-US" altLang="ja-JP" i="1" dirty="0">
              <a:latin typeface="+mn-lt"/>
            </a:endParaRPr>
          </a:p>
          <a:p>
            <a:pPr lvl="1"/>
            <a:r>
              <a:rPr lang="en-US" altLang="ja-JP" b="1" i="1" u="sng" dirty="0">
                <a:latin typeface="+mn-lt"/>
              </a:rPr>
              <a:t>About catch phrase: </a:t>
            </a:r>
          </a:p>
          <a:p>
            <a:pPr lvl="2"/>
            <a:r>
              <a:rPr lang="en-US" altLang="ja-JP" i="1" dirty="0">
                <a:latin typeface="+mn-lt"/>
              </a:rPr>
              <a:t>We would like to focus “8K”, “LASER” and “HDR”, those are our main sales point for LEO3 models.</a:t>
            </a:r>
          </a:p>
          <a:p>
            <a:pPr lvl="1"/>
            <a:r>
              <a:rPr lang="en-US" altLang="ja-JP" b="1" i="1" u="sng" dirty="0">
                <a:latin typeface="+mn-lt"/>
              </a:rPr>
              <a:t>About Logo:</a:t>
            </a:r>
          </a:p>
          <a:p>
            <a:pPr lvl="2"/>
            <a:r>
              <a:rPr lang="en-US" altLang="ja-JP" i="1" dirty="0">
                <a:latin typeface="+mn-lt"/>
              </a:rPr>
              <a:t>We are checking LOGO design with legal department now. Please use this still as a sample.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75940" y="1545523"/>
            <a:ext cx="8325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rgbClr val="000000"/>
                </a:solidFill>
                <a:effectLst>
                  <a:glow rad="63500">
                    <a:srgbClr val="FFFF66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eiryo UI" pitchFamily="50" charset="-128"/>
                <a:cs typeface="Meiryo UI" pitchFamily="50" charset="-128"/>
              </a:rPr>
              <a:t>8K.LASER.HDR. THE NEW ULTIMATE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9071635-5CBF-4E54-854C-8F0700F26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36" y="2636519"/>
            <a:ext cx="2664296" cy="153645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058596" y="213029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rgbClr val="FF0000"/>
                </a:solidFill>
              </a:rPr>
              <a:t>*SAMPLE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467071" y="122317"/>
            <a:ext cx="5258507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Catchphrase and Logo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81362" y="336365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rgbClr val="FF0000"/>
                </a:solidFill>
              </a:rPr>
              <a:t>*SAMPLE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7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F2AE48-56CB-443E-A316-2435B44B675F}"/>
              </a:ext>
            </a:extLst>
          </p:cNvPr>
          <p:cNvSpPr txBox="1"/>
          <p:nvPr/>
        </p:nvSpPr>
        <p:spPr>
          <a:xfrm>
            <a:off x="297710" y="2091752"/>
            <a:ext cx="433529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dirty="0">
                <a:ea typeface="メイリオ" panose="020B0604030504040204" pitchFamily="50" charset="-128"/>
              </a:rPr>
              <a:t>World</a:t>
            </a:r>
            <a:r>
              <a:rPr lang="ja-JP" altLang="en-US" dirty="0">
                <a:ea typeface="メイリオ" panose="020B0604030504040204" pitchFamily="50" charset="-128"/>
              </a:rPr>
              <a:t> </a:t>
            </a:r>
            <a:r>
              <a:rPr lang="en-US" altLang="ja-JP" dirty="0">
                <a:ea typeface="メイリオ" panose="020B0604030504040204" pitchFamily="50" charset="-128"/>
              </a:rPr>
              <a:t>first 8K input capable home theater projector.</a:t>
            </a:r>
          </a:p>
          <a:p>
            <a:pPr>
              <a:lnSpc>
                <a:spcPct val="125000"/>
              </a:lnSpc>
            </a:pPr>
            <a:r>
              <a:rPr lang="en-US" altLang="ja-JP" sz="1600" dirty="0">
                <a:ea typeface="メイリオ" panose="020B0604030504040204" pitchFamily="50" charset="-128"/>
              </a:rPr>
              <a:t>Newly developed </a:t>
            </a:r>
            <a:r>
              <a:rPr lang="en-US" altLang="ja-JP" sz="1600" b="1" dirty="0">
                <a:solidFill>
                  <a:srgbClr val="FF0000"/>
                </a:solidFill>
                <a:ea typeface="メイリオ" panose="020B0604030504040204" pitchFamily="50" charset="-128"/>
              </a:rPr>
              <a:t>8K/e-</a:t>
            </a:r>
            <a:r>
              <a:rPr lang="en-US" altLang="ja-JP" sz="1600" b="1" dirty="0" err="1">
                <a:solidFill>
                  <a:srgbClr val="FF0000"/>
                </a:solidFill>
                <a:ea typeface="メイリオ" panose="020B0604030504040204" pitchFamily="50" charset="-128"/>
              </a:rPr>
              <a:t>shiftX</a:t>
            </a:r>
            <a:r>
              <a:rPr lang="en-US" altLang="ja-JP" sz="1600" b="1" dirty="0">
                <a:solidFill>
                  <a:srgbClr val="FF0000"/>
                </a:solidFill>
                <a:ea typeface="メイリオ" panose="020B0604030504040204" pitchFamily="50" charset="-128"/>
              </a:rPr>
              <a:t> (4-way e-shift)</a:t>
            </a:r>
            <a:r>
              <a:rPr lang="en-US" altLang="ja-JP" sz="1600" dirty="0">
                <a:ea typeface="メイリオ" panose="020B0604030504040204" pitchFamily="50" charset="-128"/>
              </a:rPr>
              <a:t> realizes breath taking 8K high resolution</a:t>
            </a:r>
            <a:endParaRPr kumimoji="1" lang="en-US" altLang="ja-JP" sz="1600" dirty="0"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6675A0-FDB7-4640-995A-C41ADFC67809}"/>
              </a:ext>
            </a:extLst>
          </p:cNvPr>
          <p:cNvSpPr txBox="1"/>
          <p:nvPr/>
        </p:nvSpPr>
        <p:spPr>
          <a:xfrm>
            <a:off x="123303" y="4051647"/>
            <a:ext cx="301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ja-JP" sz="1600" u="sng" dirty="0">
                <a:ea typeface="メイリオ" panose="020B0604030504040204" pitchFamily="50" charset="-128"/>
              </a:rPr>
              <a:t>Newly</a:t>
            </a:r>
            <a:r>
              <a:rPr lang="ja-JP" altLang="en-US" sz="1600" u="sng" dirty="0">
                <a:ea typeface="メイリオ" panose="020B0604030504040204" pitchFamily="50" charset="-128"/>
              </a:rPr>
              <a:t> </a:t>
            </a:r>
            <a:r>
              <a:rPr lang="en-US" altLang="ja-JP" sz="1600" u="sng" dirty="0">
                <a:ea typeface="メイリオ" panose="020B0604030504040204" pitchFamily="50" charset="-128"/>
              </a:rPr>
              <a:t>equipped 8K circuit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1EFB80A-EE5A-4A39-A7BF-C79EFE48C390}"/>
              </a:ext>
            </a:extLst>
          </p:cNvPr>
          <p:cNvSpPr txBox="1"/>
          <p:nvPr/>
        </p:nvSpPr>
        <p:spPr>
          <a:xfrm>
            <a:off x="3003215" y="406474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kumimoji="1" lang="en-US" altLang="ja-JP" sz="1600" u="sng" dirty="0">
                <a:ea typeface="メイリオ" panose="020B0604030504040204" pitchFamily="50" charset="-128"/>
              </a:rPr>
              <a:t>8K/e-</a:t>
            </a:r>
            <a:r>
              <a:rPr kumimoji="1" lang="en-US" altLang="ja-JP" sz="1600" u="sng" dirty="0" err="1">
                <a:ea typeface="メイリオ" panose="020B0604030504040204" pitchFamily="50" charset="-128"/>
              </a:rPr>
              <a:t>shiftX</a:t>
            </a:r>
            <a:endParaRPr kumimoji="1" lang="en-US" altLang="ja-JP" sz="1600" u="sng" dirty="0"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8346BF-8180-41BB-8886-94A330988FCD}"/>
              </a:ext>
            </a:extLst>
          </p:cNvPr>
          <p:cNvSpPr txBox="1"/>
          <p:nvPr/>
        </p:nvSpPr>
        <p:spPr>
          <a:xfrm>
            <a:off x="6387591" y="4070011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ja-JP" sz="1600" u="sng" dirty="0">
                <a:ea typeface="メイリオ" panose="020B0604030504040204" pitchFamily="50" charset="-128"/>
              </a:rPr>
              <a:t>High Speed Drive</a:t>
            </a:r>
          </a:p>
          <a:p>
            <a:pPr algn="ctr">
              <a:lnSpc>
                <a:spcPct val="125000"/>
              </a:lnSpc>
            </a:pPr>
            <a:r>
              <a:rPr lang="en-US" altLang="ja-JP" sz="1600" u="sng" dirty="0">
                <a:ea typeface="メイリオ" panose="020B0604030504040204" pitchFamily="50" charset="-128"/>
              </a:rPr>
              <a:t>D-ILA</a:t>
            </a:r>
            <a:r>
              <a:rPr lang="ja-JP" altLang="en-US" sz="1600" u="sng" dirty="0">
                <a:ea typeface="メイリオ" panose="020B0604030504040204" pitchFamily="50" charset="-128"/>
              </a:rPr>
              <a:t> </a:t>
            </a:r>
            <a:r>
              <a:rPr lang="en-US" altLang="ja-JP" sz="1600" u="sng" dirty="0">
                <a:ea typeface="メイリオ" panose="020B0604030504040204" pitchFamily="50" charset="-128"/>
              </a:rPr>
              <a:t>device</a:t>
            </a:r>
            <a:endParaRPr kumimoji="1" lang="en-US" altLang="ja-JP" sz="1600" u="sng" dirty="0">
              <a:ea typeface="メイリオ" panose="020B0604030504040204" pitchFamily="50" charset="-128"/>
            </a:endParaRPr>
          </a:p>
        </p:txBody>
      </p:sp>
      <p:pic>
        <p:nvPicPr>
          <p:cNvPr id="10" name="Picture 2" descr="ãhigh resolutionãã®ç»åæ¤ç´¢çµæ">
            <a:extLst>
              <a:ext uri="{FF2B5EF4-FFF2-40B4-BE49-F238E27FC236}">
                <a16:creationId xmlns:a16="http://schemas.microsoft.com/office/drawing/2014/main" id="{81727DC0-D53B-4E55-93F3-F2B0ED8FF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751" y="804980"/>
            <a:ext cx="5004923" cy="312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ãhigh resolutionãã®ç»åæ¤ç´¢çµæ">
            <a:extLst>
              <a:ext uri="{FF2B5EF4-FFF2-40B4-BE49-F238E27FC236}">
                <a16:creationId xmlns:a16="http://schemas.microsoft.com/office/drawing/2014/main" id="{08695A7D-1411-436C-B9CB-E53DFA1D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931" y="2268805"/>
            <a:ext cx="2625774" cy="164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ãhigh resolutionãã®ç»åæ¤ç´¢çµæ">
            <a:extLst>
              <a:ext uri="{FF2B5EF4-FFF2-40B4-BE49-F238E27FC236}">
                <a16:creationId xmlns:a16="http://schemas.microsoft.com/office/drawing/2014/main" id="{29AEE7FB-66D9-4E46-B19E-0AD7AE864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750" y="3067938"/>
            <a:ext cx="1364301" cy="8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A644F1-780D-4300-A3E6-2486B9932B99}"/>
              </a:ext>
            </a:extLst>
          </p:cNvPr>
          <p:cNvSpPr txBox="1"/>
          <p:nvPr/>
        </p:nvSpPr>
        <p:spPr>
          <a:xfrm>
            <a:off x="8636420" y="958926"/>
            <a:ext cx="9784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ja-JP">
                <a:solidFill>
                  <a:prstClr val="black"/>
                </a:solidFill>
                <a:ea typeface="メイリオ" panose="020B0604030504040204" pitchFamily="50" charset="-128"/>
              </a:rPr>
              <a:t>8K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8417BFF-A258-4640-8A33-3361A0F387DE}"/>
              </a:ext>
            </a:extLst>
          </p:cNvPr>
          <p:cNvSpPr txBox="1"/>
          <p:nvPr/>
        </p:nvSpPr>
        <p:spPr>
          <a:xfrm>
            <a:off x="6314941" y="2276954"/>
            <a:ext cx="9784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ja-JP">
                <a:solidFill>
                  <a:prstClr val="black"/>
                </a:solidFill>
                <a:ea typeface="メイリオ" panose="020B0604030504040204" pitchFamily="50" charset="-128"/>
              </a:rPr>
              <a:t>4K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8A64F8-E624-4CC7-80A1-32F11DAB76E4}"/>
              </a:ext>
            </a:extLst>
          </p:cNvPr>
          <p:cNvSpPr txBox="1"/>
          <p:nvPr/>
        </p:nvSpPr>
        <p:spPr>
          <a:xfrm>
            <a:off x="5020601" y="3073012"/>
            <a:ext cx="97845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altLang="ja-JP">
                <a:solidFill>
                  <a:prstClr val="black"/>
                </a:solidFill>
                <a:ea typeface="メイリオ" panose="020B0604030504040204" pitchFamily="50" charset="-128"/>
              </a:rPr>
              <a:t>2K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008D8FB-A19D-4006-83F4-7E52DB2422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3391" y="4758472"/>
            <a:ext cx="1495453" cy="1331808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A3E12C5F-9D71-435B-97FE-333CC8B54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594" y="6150409"/>
            <a:ext cx="1063625" cy="38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2" descr="D-ILA">
            <a:extLst>
              <a:ext uri="{FF2B5EF4-FFF2-40B4-BE49-F238E27FC236}">
                <a16:creationId xmlns:a16="http://schemas.microsoft.com/office/drawing/2014/main" id="{1934F8F0-0486-4C4D-B379-8B1AB6B4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344" y="6178349"/>
            <a:ext cx="1355804" cy="3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9E59366-F685-40DA-BD05-64D1830418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2104" y="4748175"/>
            <a:ext cx="2900768" cy="117108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6142B4B-D62A-45EC-918F-3C6C76DAF5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645" y="6026826"/>
            <a:ext cx="2612709" cy="776837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FCC5604-C67E-467A-BA99-B592FAB52B71}"/>
              </a:ext>
            </a:extLst>
          </p:cNvPr>
          <p:cNvSpPr txBox="1"/>
          <p:nvPr/>
        </p:nvSpPr>
        <p:spPr>
          <a:xfrm>
            <a:off x="6600925" y="4691078"/>
            <a:ext cx="30139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ja-JP" altLang="en-US" sz="1200" dirty="0">
                <a:ea typeface="メイリオ" panose="020B0604030504040204" pitchFamily="50" charset="-128"/>
              </a:rPr>
              <a:t>*</a:t>
            </a:r>
            <a:r>
              <a:rPr kumimoji="1" lang="en-US" altLang="ja-JP" sz="1200" dirty="0">
                <a:solidFill>
                  <a:srgbClr val="FF0000"/>
                </a:solidFill>
                <a:ea typeface="メイリオ" panose="020B0604030504040204" pitchFamily="50" charset="-128"/>
              </a:rPr>
              <a:t>240hz</a:t>
            </a:r>
            <a:r>
              <a:rPr lang="ja-JP" altLang="en-US" sz="1200" dirty="0">
                <a:ea typeface="メイリオ" panose="020B0604030504040204" pitchFamily="50" charset="-128"/>
              </a:rPr>
              <a:t> </a:t>
            </a:r>
            <a:r>
              <a:rPr lang="en-US" altLang="ja-JP" sz="1200" dirty="0">
                <a:ea typeface="メイリオ" panose="020B0604030504040204" pitchFamily="50" charset="-128"/>
              </a:rPr>
              <a:t>drive</a:t>
            </a:r>
            <a:endParaRPr kumimoji="1" lang="en-US" altLang="ja-JP" sz="1200" dirty="0"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DBCB930-6C35-45DA-9BB5-0619B6B6C9EC}"/>
              </a:ext>
            </a:extLst>
          </p:cNvPr>
          <p:cNvSpPr/>
          <p:nvPr/>
        </p:nvSpPr>
        <p:spPr>
          <a:xfrm>
            <a:off x="3372104" y="4509120"/>
            <a:ext cx="29241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dirty="0">
                <a:ea typeface="メイリオ" panose="020B0604030504040204" pitchFamily="50" charset="-128"/>
              </a:rPr>
              <a:t>☆</a:t>
            </a:r>
            <a:r>
              <a:rPr lang="en-US" altLang="ja-JP" sz="1050" dirty="0">
                <a:ea typeface="メイリオ" panose="020B0604030504040204" pitchFamily="50" charset="-128"/>
              </a:rPr>
              <a:t>Image display using all 8K input information</a:t>
            </a:r>
            <a:endParaRPr lang="ja-JP" altLang="en-US" sz="1050" dirty="0">
              <a:ea typeface="メイリオ" panose="020B060403050404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090CBC6-CAEC-45A0-B4AD-143AD9D07D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245" y="4564882"/>
            <a:ext cx="2026725" cy="135115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2E7D6DF-171A-4637-B8CE-4358911370E2}"/>
              </a:ext>
            </a:extLst>
          </p:cNvPr>
          <p:cNvSpPr txBox="1"/>
          <p:nvPr/>
        </p:nvSpPr>
        <p:spPr>
          <a:xfrm>
            <a:off x="332252" y="6044546"/>
            <a:ext cx="267096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1000" dirty="0">
                <a:ea typeface="メイリオ" panose="020B0604030504040204" pitchFamily="50" charset="-128"/>
              </a:rPr>
              <a:t>Equipped with a newly adopted 8K compatible SOC chip to realize consistent 8K processing from input to panel.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1505AE7-E997-4778-8257-5192F5E7C1B2}"/>
              </a:ext>
            </a:extLst>
          </p:cNvPr>
          <p:cNvSpPr txBox="1"/>
          <p:nvPr/>
        </p:nvSpPr>
        <p:spPr>
          <a:xfrm>
            <a:off x="1199919" y="5013515"/>
            <a:ext cx="10840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1200" dirty="0">
                <a:solidFill>
                  <a:schemeClr val="bg1"/>
                </a:solidFill>
                <a:ea typeface="メイリオ" panose="020B0604030504040204" pitchFamily="50" charset="-128"/>
              </a:rPr>
              <a:t>Image</a:t>
            </a:r>
            <a:endParaRPr kumimoji="1" lang="en-US" altLang="ja-JP" sz="120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6A506A-8351-4B9B-816E-2757445B23C9}"/>
              </a:ext>
            </a:extLst>
          </p:cNvPr>
          <p:cNvSpPr txBox="1"/>
          <p:nvPr/>
        </p:nvSpPr>
        <p:spPr>
          <a:xfrm>
            <a:off x="3561593" y="6576919"/>
            <a:ext cx="73331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800" dirty="0">
                <a:ea typeface="メイリオ" panose="020B0604030504040204" pitchFamily="50" charset="-128"/>
              </a:rPr>
              <a:t>8K original</a:t>
            </a:r>
            <a:endParaRPr kumimoji="1" lang="ja-JP" altLang="en-US" sz="800" dirty="0"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D9427C9-895B-421A-A846-AEA23D6BCF6D}"/>
              </a:ext>
            </a:extLst>
          </p:cNvPr>
          <p:cNvSpPr txBox="1"/>
          <p:nvPr/>
        </p:nvSpPr>
        <p:spPr>
          <a:xfrm>
            <a:off x="4294909" y="6569827"/>
            <a:ext cx="100684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kumimoji="1" lang="en-US" altLang="ja-JP" sz="800" dirty="0">
                <a:ea typeface="メイリオ" panose="020B0604030504040204" pitchFamily="50" charset="-128"/>
              </a:rPr>
              <a:t>e-shift</a:t>
            </a:r>
            <a:endParaRPr kumimoji="1" lang="ja-JP" altLang="en-US" sz="800" dirty="0"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485C11A-4F77-4BE3-B308-46A51EBB66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245" y="784902"/>
            <a:ext cx="2252562" cy="122521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8984E6D-EBBD-43CA-9B73-76B2865A62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5382" y="4085513"/>
            <a:ext cx="762525" cy="414752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13E768F-FC3A-4BFC-AD70-E00D088A48B0}"/>
              </a:ext>
            </a:extLst>
          </p:cNvPr>
          <p:cNvSpPr txBox="1"/>
          <p:nvPr/>
        </p:nvSpPr>
        <p:spPr>
          <a:xfrm>
            <a:off x="4987639" y="6569827"/>
            <a:ext cx="115357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kumimoji="1" lang="en-US" altLang="ja-JP" sz="800" dirty="0">
                <a:ea typeface="メイリオ" panose="020B0604030504040204" pitchFamily="50" charset="-128"/>
              </a:rPr>
              <a:t>e-</a:t>
            </a:r>
            <a:r>
              <a:rPr kumimoji="1" lang="en-US" altLang="ja-JP" sz="800" dirty="0" err="1">
                <a:ea typeface="メイリオ" panose="020B0604030504040204" pitchFamily="50" charset="-128"/>
              </a:rPr>
              <a:t>shiftX</a:t>
            </a:r>
            <a:endParaRPr kumimoji="1" lang="ja-JP" altLang="en-US" sz="800" dirty="0">
              <a:ea typeface="メイリオ" panose="020B0604030504040204" pitchFamily="50" charset="-128"/>
            </a:endParaRPr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507994" y="110943"/>
            <a:ext cx="5258507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About 8K feature</a:t>
            </a:r>
          </a:p>
        </p:txBody>
      </p:sp>
    </p:spTree>
    <p:extLst>
      <p:ext uri="{BB962C8B-B14F-4D97-AF65-F5344CB8AC3E}">
        <p14:creationId xmlns:p14="http://schemas.microsoft.com/office/powerpoint/2010/main" val="58075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角丸四角形 89">
            <a:extLst>
              <a:ext uri="{FF2B5EF4-FFF2-40B4-BE49-F238E27FC236}">
                <a16:creationId xmlns:a16="http://schemas.microsoft.com/office/drawing/2014/main" id="{27A352C1-E9E0-4207-9578-DD5C85286716}"/>
              </a:ext>
            </a:extLst>
          </p:cNvPr>
          <p:cNvSpPr/>
          <p:nvPr/>
        </p:nvSpPr>
        <p:spPr>
          <a:xfrm>
            <a:off x="7419952" y="626776"/>
            <a:ext cx="612391" cy="360040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kumimoji="1" lang="en-US" altLang="ja-JP" sz="1400" dirty="0">
                <a:solidFill>
                  <a:schemeClr val="bg1"/>
                </a:solidFill>
                <a:ea typeface="メイリオ" panose="020B0604030504040204" pitchFamily="50" charset="-128"/>
              </a:rPr>
              <a:t>NZ8</a:t>
            </a:r>
            <a:endParaRPr kumimoji="1" lang="ja-JP" altLang="en-US" sz="140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235" name="角丸四角形 93">
            <a:extLst>
              <a:ext uri="{FF2B5EF4-FFF2-40B4-BE49-F238E27FC236}">
                <a16:creationId xmlns:a16="http://schemas.microsoft.com/office/drawing/2014/main" id="{366A8A8F-8DB0-4E58-8F83-AAE428F964BC}"/>
              </a:ext>
            </a:extLst>
          </p:cNvPr>
          <p:cNvSpPr/>
          <p:nvPr/>
        </p:nvSpPr>
        <p:spPr>
          <a:xfrm>
            <a:off x="8144770" y="626776"/>
            <a:ext cx="612391" cy="360040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ja-JP" sz="1400" dirty="0">
                <a:solidFill>
                  <a:schemeClr val="bg1"/>
                </a:solidFill>
                <a:ea typeface="メイリオ" panose="020B0604030504040204" pitchFamily="50" charset="-128"/>
              </a:rPr>
              <a:t>NZ7 </a:t>
            </a:r>
            <a:endParaRPr kumimoji="1" lang="ja-JP" altLang="en-US" sz="140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236" name="角丸四角形 96">
            <a:extLst>
              <a:ext uri="{FF2B5EF4-FFF2-40B4-BE49-F238E27FC236}">
                <a16:creationId xmlns:a16="http://schemas.microsoft.com/office/drawing/2014/main" id="{058BAB05-2D18-4B69-9F29-83A532C4A637}"/>
              </a:ext>
            </a:extLst>
          </p:cNvPr>
          <p:cNvSpPr/>
          <p:nvPr/>
        </p:nvSpPr>
        <p:spPr>
          <a:xfrm>
            <a:off x="6702382" y="626776"/>
            <a:ext cx="612391" cy="360040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ja-JP" sz="1400" dirty="0">
                <a:solidFill>
                  <a:schemeClr val="bg1"/>
                </a:solidFill>
                <a:ea typeface="メイリオ" panose="020B0604030504040204" pitchFamily="50" charset="-128"/>
              </a:rPr>
              <a:t>NZ9</a:t>
            </a:r>
            <a:endParaRPr kumimoji="1" lang="ja-JP" altLang="en-US" sz="140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7920DC8B-F85B-4A1A-9A83-B6791E9386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850"/>
          <a:stretch/>
        </p:blipFill>
        <p:spPr>
          <a:xfrm>
            <a:off x="4476483" y="3931673"/>
            <a:ext cx="5064187" cy="2415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1E68DCE-7AB1-4386-9750-4C19C1051C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741" y="3977357"/>
            <a:ext cx="3888432" cy="2370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テキスト ボックス 39">
            <a:extLst>
              <a:ext uri="{FF2B5EF4-FFF2-40B4-BE49-F238E27FC236}">
                <a16:creationId xmlns:a16="http://schemas.microsoft.com/office/drawing/2014/main" id="{2A44F111-7980-469E-B9A6-1E8E6ADA0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41" y="951222"/>
            <a:ext cx="70701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u="sng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Equipped with </a:t>
            </a:r>
            <a:r>
              <a:rPr lang="en-US" altLang="ja-JP" b="1" u="sng" dirty="0">
                <a:solidFill>
                  <a:srgbClr val="FF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4K120p input </a:t>
            </a:r>
            <a:r>
              <a:rPr lang="en-US" altLang="ja-JP" b="1" u="sng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and </a:t>
            </a:r>
            <a:r>
              <a:rPr lang="en-US" altLang="ja-JP" b="1" u="sng" dirty="0">
                <a:solidFill>
                  <a:srgbClr val="FF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low latency mode</a:t>
            </a:r>
            <a:endParaRPr lang="ja-JP" altLang="en-US" b="1" u="sng" dirty="0">
              <a:solidFill>
                <a:srgbClr val="FF0000"/>
              </a:solidFill>
              <a:latin typeface="+mn-lt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448519" y="78133"/>
            <a:ext cx="5258507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+mn-lt"/>
                <a:ea typeface="メイリオ" panose="020B0604030504040204" pitchFamily="50" charset="-128"/>
              </a:rPr>
              <a:t>About 8K feature</a:t>
            </a:r>
          </a:p>
        </p:txBody>
      </p:sp>
      <p:sp>
        <p:nvSpPr>
          <p:cNvPr id="12" name="コンテンツ プレースホルダー 4">
            <a:extLst>
              <a:ext uri="{FF2B5EF4-FFF2-40B4-BE49-F238E27FC236}">
                <a16:creationId xmlns:a16="http://schemas.microsoft.com/office/drawing/2014/main" id="{A2BFC1BE-1C51-4D34-A26E-77C3E970AE07}"/>
              </a:ext>
            </a:extLst>
          </p:cNvPr>
          <p:cNvSpPr txBox="1">
            <a:spLocks/>
          </p:cNvSpPr>
          <p:nvPr/>
        </p:nvSpPr>
        <p:spPr>
          <a:xfrm>
            <a:off x="279774" y="1502615"/>
            <a:ext cx="9626226" cy="20934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55600" indent="-3556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n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719138" indent="-3635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rgbClr val="0090DC"/>
              </a:buClr>
              <a:buSzPct val="90000"/>
              <a:buFont typeface="Wingdings" panose="05000000000000000000" pitchFamily="2" charset="2"/>
              <a:buChar char="p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076325" indent="-35718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431925" indent="-35560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795463" indent="-363538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kumimoji="1" sz="1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u"/>
            </a:pPr>
            <a:r>
              <a:rPr lang="en-US" altLang="ja-JP" b="1" u="sng" dirty="0">
                <a:latin typeface="+mn-lt"/>
              </a:rPr>
              <a:t>4K120p Input</a:t>
            </a:r>
          </a:p>
          <a:p>
            <a:pPr lvl="1"/>
            <a:r>
              <a:rPr lang="en-GB" altLang="ja-JP" dirty="0">
                <a:latin typeface="+mn-lt"/>
              </a:rPr>
              <a:t>High-Frame Rate signals can be processed without any conversion, so it is possible to display smooth images without impairing the quality of the video itself.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GB" altLang="ja-JP" b="1" u="sng" dirty="0">
                <a:latin typeface="+mn-lt"/>
              </a:rPr>
              <a:t>Low Latency Mode</a:t>
            </a:r>
          </a:p>
          <a:p>
            <a:pPr lvl="1"/>
            <a:r>
              <a:rPr lang="en-US" altLang="ja-JP" dirty="0">
                <a:latin typeface="+mn-lt"/>
              </a:rPr>
              <a:t>E</a:t>
            </a:r>
            <a:r>
              <a:rPr lang="en-US" altLang="ja-JP" sz="1400" dirty="0">
                <a:latin typeface="+mn-lt"/>
                <a:ea typeface="メイリオ" panose="020B0604030504040204" pitchFamily="50" charset="-128"/>
              </a:rPr>
              <a:t>xtremely effective when displaying high frame rate gaming content, etc., which is expected to increase in the future.</a:t>
            </a:r>
          </a:p>
          <a:p>
            <a:pPr lvl="1"/>
            <a:r>
              <a:rPr lang="en-US" altLang="ja-JP" dirty="0">
                <a:latin typeface="+mn-lt"/>
              </a:rPr>
              <a:t>O</a:t>
            </a:r>
            <a:r>
              <a:rPr lang="en-US" altLang="ja-JP" sz="1400" dirty="0">
                <a:latin typeface="+mn-lt"/>
                <a:ea typeface="メイリオ" panose="020B0604030504040204" pitchFamily="50" charset="-128"/>
              </a:rPr>
              <a:t>pens up new possibilities for high-quality gaming on large screens over 100 inches.</a:t>
            </a:r>
            <a:endParaRPr lang="en-GB" altLang="ja-JP" dirty="0">
              <a:latin typeface="+mn-lt"/>
            </a:endParaRPr>
          </a:p>
          <a:p>
            <a:pPr lvl="1"/>
            <a:endParaRPr lang="en-US" altLang="ja-JP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662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9"/>
          <p:cNvSpPr txBox="1">
            <a:spLocks noChangeArrowheads="1"/>
          </p:cNvSpPr>
          <p:nvPr/>
        </p:nvSpPr>
        <p:spPr bwMode="auto">
          <a:xfrm>
            <a:off x="36734" y="543928"/>
            <a:ext cx="70701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u="sng" dirty="0">
                <a:solidFill>
                  <a:schemeClr val="tx1"/>
                </a:solidFill>
                <a:latin typeface="+mn-lt"/>
                <a:ea typeface="Meiryo UI" pitchFamily="50" charset="-128"/>
                <a:cs typeface="Meiryo UI" pitchFamily="50" charset="-128"/>
              </a:rPr>
              <a:t>Equipped with an all-glass lens which enable</a:t>
            </a:r>
          </a:p>
          <a:p>
            <a:pPr eaLnBrk="1" hangingPunct="1"/>
            <a:r>
              <a:rPr lang="en-US" altLang="ja-JP" b="1" u="sng" dirty="0">
                <a:solidFill>
                  <a:schemeClr val="tx1"/>
                </a:solidFill>
                <a:latin typeface="+mn-lt"/>
                <a:ea typeface="Meiryo UI" pitchFamily="50" charset="-128"/>
                <a:cs typeface="Meiryo UI" pitchFamily="50" charset="-128"/>
              </a:rPr>
              <a:t> 8K information in the entire lineup</a:t>
            </a:r>
            <a:endParaRPr lang="ja-JP" altLang="en-US" b="1" u="sng" dirty="0">
              <a:solidFill>
                <a:schemeClr val="tx1"/>
              </a:solidFill>
              <a:latin typeface="+mn-lt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7932" y="1210948"/>
            <a:ext cx="3406824" cy="193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角丸四角形 89">
            <a:extLst>
              <a:ext uri="{FF2B5EF4-FFF2-40B4-BE49-F238E27FC236}">
                <a16:creationId xmlns:a16="http://schemas.microsoft.com/office/drawing/2014/main" id="{3F29ED4A-1665-4FB4-862B-507461C48885}"/>
              </a:ext>
            </a:extLst>
          </p:cNvPr>
          <p:cNvSpPr/>
          <p:nvPr/>
        </p:nvSpPr>
        <p:spPr>
          <a:xfrm>
            <a:off x="200471" y="2287257"/>
            <a:ext cx="612391" cy="360040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ja-JP" sz="1400" dirty="0">
                <a:solidFill>
                  <a:schemeClr val="bg1"/>
                </a:solidFill>
                <a:ea typeface="メイリオ" panose="020B0604030504040204" pitchFamily="50" charset="-128"/>
              </a:rPr>
              <a:t>NZ8</a:t>
            </a:r>
            <a:endParaRPr kumimoji="1" lang="ja-JP" altLang="en-US" sz="140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26" name="角丸四角形 93">
            <a:extLst>
              <a:ext uri="{FF2B5EF4-FFF2-40B4-BE49-F238E27FC236}">
                <a16:creationId xmlns:a16="http://schemas.microsoft.com/office/drawing/2014/main" id="{1DB55B6E-1CC6-4D7A-AB01-CEF0A7991067}"/>
              </a:ext>
            </a:extLst>
          </p:cNvPr>
          <p:cNvSpPr/>
          <p:nvPr/>
        </p:nvSpPr>
        <p:spPr>
          <a:xfrm>
            <a:off x="200471" y="2694503"/>
            <a:ext cx="612391" cy="360040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ja-JP" sz="1400" dirty="0">
                <a:solidFill>
                  <a:schemeClr val="bg1"/>
                </a:solidFill>
                <a:ea typeface="メイリオ" panose="020B0604030504040204" pitchFamily="50" charset="-128"/>
              </a:rPr>
              <a:t>NZ7 </a:t>
            </a:r>
            <a:endParaRPr kumimoji="1" lang="ja-JP" altLang="en-US" sz="140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27" name="角丸四角形 96">
            <a:extLst>
              <a:ext uri="{FF2B5EF4-FFF2-40B4-BE49-F238E27FC236}">
                <a16:creationId xmlns:a16="http://schemas.microsoft.com/office/drawing/2014/main" id="{2064EDD6-FCC1-4FD1-A233-14394D4EC2A0}"/>
              </a:ext>
            </a:extLst>
          </p:cNvPr>
          <p:cNvSpPr/>
          <p:nvPr/>
        </p:nvSpPr>
        <p:spPr>
          <a:xfrm>
            <a:off x="200472" y="1276124"/>
            <a:ext cx="612391" cy="360040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ja-JP" sz="1400" dirty="0">
                <a:solidFill>
                  <a:schemeClr val="bg1"/>
                </a:solidFill>
                <a:ea typeface="メイリオ" panose="020B0604030504040204" pitchFamily="50" charset="-128"/>
              </a:rPr>
              <a:t>NZ9</a:t>
            </a:r>
            <a:endParaRPr kumimoji="1" lang="ja-JP" altLang="en-US" sz="140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5D2E353-42F1-41FD-A9E2-4613E8AC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449" y="4466744"/>
            <a:ext cx="3546329" cy="217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テキスト ボックス 39">
            <a:extLst>
              <a:ext uri="{FF2B5EF4-FFF2-40B4-BE49-F238E27FC236}">
                <a16:creationId xmlns:a16="http://schemas.microsoft.com/office/drawing/2014/main" id="{F3BD2ADB-DEBF-4513-B4B7-ED88693BB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" y="3918349"/>
            <a:ext cx="97417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 u="sng" dirty="0">
                <a:solidFill>
                  <a:schemeClr val="tx1"/>
                </a:solidFill>
                <a:latin typeface="+mn-lt"/>
                <a:ea typeface="Meiryo UI" pitchFamily="50" charset="-128"/>
                <a:cs typeface="Meiryo UI" pitchFamily="50" charset="-128"/>
              </a:rPr>
              <a:t>“Ultra High Clarity Optics” (naming TBA) </a:t>
            </a:r>
            <a:endParaRPr lang="ja-JP" altLang="en-US" b="1" u="sng" dirty="0">
              <a:solidFill>
                <a:schemeClr val="tx1"/>
              </a:solidFill>
              <a:latin typeface="+mn-lt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691B19D-1B8E-481F-8780-F7FE12D83630}"/>
              </a:ext>
            </a:extLst>
          </p:cNvPr>
          <p:cNvSpPr/>
          <p:nvPr/>
        </p:nvSpPr>
        <p:spPr>
          <a:xfrm>
            <a:off x="97222" y="4788019"/>
            <a:ext cx="649952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u="sng" dirty="0">
                <a:ea typeface="Meiryo UI" panose="020B0604030504040204" pitchFamily="50" charset="-128"/>
              </a:rPr>
              <a:t>・</a:t>
            </a:r>
            <a:r>
              <a:rPr lang="en-US" altLang="ja-JP" sz="1600" b="1" u="sng" dirty="0">
                <a:solidFill>
                  <a:srgbClr val="FF0000"/>
                </a:solidFill>
                <a:ea typeface="Meiryo UI" panose="020B0604030504040204" pitchFamily="50" charset="-128"/>
              </a:rPr>
              <a:t>3,000lm brightness </a:t>
            </a:r>
            <a:r>
              <a:rPr lang="en-US" altLang="ja-JP" sz="1600" b="1" u="sng" dirty="0">
                <a:ea typeface="Meiryo UI" panose="020B0604030504040204" pitchFamily="50" charset="-128"/>
              </a:rPr>
              <a:t>realized in such compact housing</a:t>
            </a:r>
          </a:p>
          <a:p>
            <a:r>
              <a:rPr lang="en-US" altLang="ja-JP" sz="1400" dirty="0">
                <a:ea typeface="Meiryo UI" panose="020B0604030504040204" pitchFamily="50" charset="-128"/>
              </a:rPr>
              <a:t>Increased light output by improving the prism polarization method</a:t>
            </a:r>
            <a:r>
              <a:rPr lang="ja-JP" altLang="en-US" sz="1400" dirty="0">
                <a:ea typeface="Meiryo UI" panose="020B0604030504040204" pitchFamily="50" charset="-128"/>
              </a:rPr>
              <a:t> </a:t>
            </a:r>
            <a:r>
              <a:rPr lang="en-US" altLang="ja-JP" sz="1400" dirty="0">
                <a:ea typeface="Meiryo UI" panose="020B0604030504040204" pitchFamily="50" charset="-128"/>
              </a:rPr>
              <a:t>achieving an output increase of approximately 10%.</a:t>
            </a:r>
          </a:p>
          <a:p>
            <a:endParaRPr lang="en-US" altLang="ja-JP" sz="1600" dirty="0">
              <a:ea typeface="Meiryo UI" panose="020B0604030504040204" pitchFamily="50" charset="-128"/>
            </a:endParaRPr>
          </a:p>
          <a:p>
            <a:r>
              <a:rPr lang="ja-JP" altLang="en-US" sz="1600" b="1" u="sng" dirty="0">
                <a:ea typeface="Meiryo UI" panose="020B0604030504040204" pitchFamily="50" charset="-128"/>
              </a:rPr>
              <a:t>・</a:t>
            </a:r>
            <a:r>
              <a:rPr lang="en-US" altLang="ja-JP" sz="1600" b="1" u="sng" dirty="0">
                <a:ea typeface="Meiryo UI" panose="020B0604030504040204" pitchFamily="50" charset="-128"/>
              </a:rPr>
              <a:t>Additional optical device removes</a:t>
            </a:r>
          </a:p>
          <a:p>
            <a:r>
              <a:rPr lang="en-US" altLang="ja-JP" sz="1600" b="1" dirty="0">
                <a:ea typeface="Meiryo UI" panose="020B0604030504040204" pitchFamily="50" charset="-128"/>
              </a:rPr>
              <a:t>                                         </a:t>
            </a:r>
            <a:r>
              <a:rPr lang="en-US" altLang="ja-JP" sz="1600" b="1" u="sng" dirty="0">
                <a:ea typeface="Meiryo UI" panose="020B0604030504040204" pitchFamily="50" charset="-128"/>
              </a:rPr>
              <a:t>unnecessary internal light. </a:t>
            </a:r>
          </a:p>
        </p:txBody>
      </p:sp>
      <p:sp>
        <p:nvSpPr>
          <p:cNvPr id="15" name="テキスト ボックス 8">
            <a:extLst>
              <a:ext uri="{FF2B5EF4-FFF2-40B4-BE49-F238E27FC236}">
                <a16:creationId xmlns:a16="http://schemas.microsoft.com/office/drawing/2014/main" id="{B3B523E6-DE84-418C-B6E5-DCAE23B98355}"/>
              </a:ext>
            </a:extLst>
          </p:cNvPr>
          <p:cNvSpPr txBox="1"/>
          <p:nvPr/>
        </p:nvSpPr>
        <p:spPr>
          <a:xfrm>
            <a:off x="910085" y="1298092"/>
            <a:ext cx="508100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1400" dirty="0">
                <a:solidFill>
                  <a:srgbClr val="FF0000"/>
                </a:solidFill>
                <a:ea typeface="メイリオ" panose="020B0604030504040204" pitchFamily="50" charset="-128"/>
              </a:rPr>
              <a:t>100mm diameter</a:t>
            </a:r>
          </a:p>
          <a:p>
            <a:pPr>
              <a:lnSpc>
                <a:spcPct val="125000"/>
              </a:lnSpc>
            </a:pPr>
            <a:r>
              <a:rPr lang="en-US" altLang="ja-JP" sz="1400" dirty="0">
                <a:solidFill>
                  <a:srgbClr val="000000"/>
                </a:solidFill>
                <a:ea typeface="メイリオ" panose="020B0604030504040204" pitchFamily="50" charset="-128"/>
              </a:rPr>
              <a:t>18-element, 16 groups</a:t>
            </a:r>
          </a:p>
          <a:p>
            <a:pPr>
              <a:lnSpc>
                <a:spcPct val="125000"/>
              </a:lnSpc>
            </a:pPr>
            <a:r>
              <a:rPr lang="en-GB" altLang="ja-JP" sz="1400" dirty="0">
                <a:solidFill>
                  <a:srgbClr val="000000"/>
                </a:solidFill>
                <a:ea typeface="メイリオ" panose="020B0604030504040204" pitchFamily="50" charset="-128"/>
              </a:rPr>
              <a:t>100% vertical, 43% horizontal shift range</a:t>
            </a:r>
            <a:endParaRPr lang="ja-JP" altLang="en-US" sz="1400" dirty="0">
              <a:solidFill>
                <a:srgbClr val="000000"/>
              </a:solidFill>
              <a:ea typeface="メイリオ" panose="020B0604030504040204" pitchFamily="50" charset="-128"/>
            </a:endParaRPr>
          </a:p>
        </p:txBody>
      </p:sp>
      <p:pic>
        <p:nvPicPr>
          <p:cNvPr id="17" name="図 6">
            <a:extLst>
              <a:ext uri="{FF2B5EF4-FFF2-40B4-BE49-F238E27FC236}">
                <a16:creationId xmlns:a16="http://schemas.microsoft.com/office/drawing/2014/main" id="{449264E8-467A-423C-860B-368D8495B9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91" y="2476471"/>
            <a:ext cx="1252598" cy="834231"/>
          </a:xfrm>
          <a:prstGeom prst="rect">
            <a:avLst/>
          </a:prstGeom>
        </p:spPr>
      </p:pic>
      <p:pic>
        <p:nvPicPr>
          <p:cNvPr id="18" name="図 7">
            <a:extLst>
              <a:ext uri="{FF2B5EF4-FFF2-40B4-BE49-F238E27FC236}">
                <a16:creationId xmlns:a16="http://schemas.microsoft.com/office/drawing/2014/main" id="{AC1D4750-F567-4873-BFE6-F818046BC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12" y="1324366"/>
            <a:ext cx="1252599" cy="834231"/>
          </a:xfrm>
          <a:prstGeom prst="rect">
            <a:avLst/>
          </a:prstGeom>
        </p:spPr>
      </p:pic>
      <p:sp>
        <p:nvSpPr>
          <p:cNvPr id="21" name="テキスト ボックス 8">
            <a:extLst>
              <a:ext uri="{FF2B5EF4-FFF2-40B4-BE49-F238E27FC236}">
                <a16:creationId xmlns:a16="http://schemas.microsoft.com/office/drawing/2014/main" id="{A4F35EC3-D967-4227-9B7A-0E7EBF397523}"/>
              </a:ext>
            </a:extLst>
          </p:cNvPr>
          <p:cNvSpPr txBox="1"/>
          <p:nvPr/>
        </p:nvSpPr>
        <p:spPr>
          <a:xfrm>
            <a:off x="910085" y="2481977"/>
            <a:ext cx="508100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1400" dirty="0">
                <a:solidFill>
                  <a:srgbClr val="FF0000"/>
                </a:solidFill>
                <a:ea typeface="メイリオ" panose="020B0604030504040204" pitchFamily="50" charset="-128"/>
              </a:rPr>
              <a:t>65mm diameter</a:t>
            </a:r>
          </a:p>
          <a:p>
            <a:pPr>
              <a:lnSpc>
                <a:spcPct val="125000"/>
              </a:lnSpc>
            </a:pPr>
            <a:r>
              <a:rPr lang="en-US" altLang="ja-JP" sz="1400" dirty="0">
                <a:solidFill>
                  <a:srgbClr val="000000"/>
                </a:solidFill>
                <a:ea typeface="メイリオ" panose="020B0604030504040204" pitchFamily="50" charset="-128"/>
              </a:rPr>
              <a:t>17-element, 15 groups</a:t>
            </a:r>
          </a:p>
          <a:p>
            <a:pPr>
              <a:lnSpc>
                <a:spcPct val="125000"/>
              </a:lnSpc>
            </a:pPr>
            <a:r>
              <a:rPr lang="en-GB" altLang="ja-JP" sz="1400" dirty="0">
                <a:solidFill>
                  <a:srgbClr val="000000"/>
                </a:solidFill>
                <a:ea typeface="メイリオ" panose="020B0604030504040204" pitchFamily="50" charset="-128"/>
              </a:rPr>
              <a:t>80% vertical, 34% horizontal shift range</a:t>
            </a:r>
            <a:endParaRPr lang="ja-JP" altLang="en-US" sz="1400" dirty="0">
              <a:solidFill>
                <a:srgbClr val="000000"/>
              </a:solidFill>
              <a:ea typeface="メイリオ" panose="020B0604030504040204" pitchFamily="50" charset="-128"/>
            </a:endParaRPr>
          </a:p>
        </p:txBody>
      </p:sp>
      <p:sp>
        <p:nvSpPr>
          <p:cNvPr id="33" name="角丸四角形 89">
            <a:extLst>
              <a:ext uri="{FF2B5EF4-FFF2-40B4-BE49-F238E27FC236}">
                <a16:creationId xmlns:a16="http://schemas.microsoft.com/office/drawing/2014/main" id="{96043C98-8671-4F21-AC54-7FF6434C5608}"/>
              </a:ext>
            </a:extLst>
          </p:cNvPr>
          <p:cNvSpPr/>
          <p:nvPr/>
        </p:nvSpPr>
        <p:spPr>
          <a:xfrm>
            <a:off x="884371" y="4318266"/>
            <a:ext cx="612391" cy="360040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ja-JP" sz="1400" dirty="0">
                <a:solidFill>
                  <a:schemeClr val="bg1"/>
                </a:solidFill>
                <a:ea typeface="メイリオ" panose="020B0604030504040204" pitchFamily="50" charset="-128"/>
              </a:rPr>
              <a:t>NZ8</a:t>
            </a:r>
            <a:endParaRPr kumimoji="1" lang="ja-JP" altLang="en-US" sz="140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34" name="角丸四角形 96">
            <a:extLst>
              <a:ext uri="{FF2B5EF4-FFF2-40B4-BE49-F238E27FC236}">
                <a16:creationId xmlns:a16="http://schemas.microsoft.com/office/drawing/2014/main" id="{38EDD5D6-DEC1-4CCC-93F9-ED54FA8655B2}"/>
              </a:ext>
            </a:extLst>
          </p:cNvPr>
          <p:cNvSpPr/>
          <p:nvPr/>
        </p:nvSpPr>
        <p:spPr>
          <a:xfrm>
            <a:off x="184601" y="4318266"/>
            <a:ext cx="612391" cy="360040"/>
          </a:xfrm>
          <a:prstGeom prst="roundRect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altLang="ja-JP" sz="1400" dirty="0">
                <a:solidFill>
                  <a:schemeClr val="bg1"/>
                </a:solidFill>
                <a:ea typeface="メイリオ" panose="020B0604030504040204" pitchFamily="50" charset="-128"/>
              </a:rPr>
              <a:t>NZ9</a:t>
            </a:r>
            <a:endParaRPr kumimoji="1" lang="ja-JP" altLang="en-US" sz="140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248676" y="-29682"/>
            <a:ext cx="5258507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</a:rPr>
              <a:t>About 8K feature</a:t>
            </a:r>
          </a:p>
        </p:txBody>
      </p:sp>
    </p:spTree>
    <p:extLst>
      <p:ext uri="{BB962C8B-B14F-4D97-AF65-F5344CB8AC3E}">
        <p14:creationId xmlns:p14="http://schemas.microsoft.com/office/powerpoint/2010/main" val="246183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9">
            <a:extLst>
              <a:ext uri="{FF2B5EF4-FFF2-40B4-BE49-F238E27FC236}">
                <a16:creationId xmlns:a16="http://schemas.microsoft.com/office/drawing/2014/main" id="{E2F8E51C-47B1-420C-ADFE-A17A80AFE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45" y="2126756"/>
            <a:ext cx="31035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①</a:t>
            </a:r>
            <a:r>
              <a:rPr lang="en-US" altLang="ja-JP" sz="1400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New</a:t>
            </a:r>
            <a:r>
              <a:rPr lang="ja-JP" altLang="en-US" sz="1400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 </a:t>
            </a:r>
            <a:r>
              <a:rPr lang="en-US" altLang="ja-JP" sz="1400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Prism</a:t>
            </a:r>
            <a:r>
              <a:rPr lang="ja-JP" altLang="en-US" sz="1400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SPS)</a:t>
            </a:r>
          </a:p>
        </p:txBody>
      </p:sp>
      <p:sp>
        <p:nvSpPr>
          <p:cNvPr id="6" name="テキスト ボックス 39">
            <a:extLst>
              <a:ext uri="{FF2B5EF4-FFF2-40B4-BE49-F238E27FC236}">
                <a16:creationId xmlns:a16="http://schemas.microsoft.com/office/drawing/2014/main" id="{F44F9D4B-D5AF-4E5A-BA75-B27EF4FFC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287" y="2200773"/>
            <a:ext cx="46889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1400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②</a:t>
            </a:r>
            <a:r>
              <a:rPr lang="en-US" altLang="ja-JP" sz="1400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New optical parts</a:t>
            </a:r>
            <a:r>
              <a:rPr lang="ja-JP" altLang="en-US" sz="1400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（</a:t>
            </a:r>
            <a:r>
              <a:rPr lang="en-US" altLang="ja-JP" sz="1400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Ghost Buster</a:t>
            </a:r>
            <a:r>
              <a:rPr lang="ja-JP" altLang="en-US" sz="1400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+mn-lt"/>
              <a:ea typeface="メイリオ" panose="020B0604030504040204" pitchFamily="50" charset="-128"/>
              <a:cs typeface="Meiryo UI" pitchFamily="50" charset="-128"/>
            </a:endParaRPr>
          </a:p>
        </p:txBody>
      </p:sp>
      <p:sp>
        <p:nvSpPr>
          <p:cNvPr id="8" name="テキスト ボックス 39">
            <a:extLst>
              <a:ext uri="{FF2B5EF4-FFF2-40B4-BE49-F238E27FC236}">
                <a16:creationId xmlns:a16="http://schemas.microsoft.com/office/drawing/2014/main" id="{76A07534-4902-4B2B-BAD3-1E1CE06E9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36" y="1569773"/>
            <a:ext cx="4933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rgbClr val="FF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Realize High brightness of 3,000lm</a:t>
            </a:r>
            <a:endParaRPr lang="en-US" altLang="ja-JP" sz="1400" dirty="0">
              <a:solidFill>
                <a:schemeClr val="tx1"/>
              </a:solidFill>
              <a:latin typeface="+mn-lt"/>
              <a:ea typeface="メイリオ" panose="020B0604030504040204" pitchFamily="50" charset="-128"/>
              <a:cs typeface="Meiryo UI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8445AC9-603A-4A16-9692-0D68A0028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084" y="2490169"/>
            <a:ext cx="3837889" cy="2451152"/>
          </a:xfrm>
          <a:prstGeom prst="rect">
            <a:avLst/>
          </a:prstGeom>
        </p:spPr>
      </p:pic>
      <p:sp>
        <p:nvSpPr>
          <p:cNvPr id="11" name="テキスト ボックス 39">
            <a:extLst>
              <a:ext uri="{FF2B5EF4-FFF2-40B4-BE49-F238E27FC236}">
                <a16:creationId xmlns:a16="http://schemas.microsoft.com/office/drawing/2014/main" id="{2594424B-6AAA-4A1A-9601-EFA41E91A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608" y="4914714"/>
            <a:ext cx="51633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Achieves ANSI contrast that is approximately twice that of conventional products by suppressing internal reflection of the optical system.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199CC00-BDAD-44D4-889D-67F807E95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36" y="2425665"/>
            <a:ext cx="4655849" cy="2169777"/>
          </a:xfrm>
          <a:prstGeom prst="rect">
            <a:avLst/>
          </a:prstGeom>
        </p:spPr>
      </p:pic>
      <p:sp>
        <p:nvSpPr>
          <p:cNvPr id="13" name="テキスト ボックス 39">
            <a:extLst>
              <a:ext uri="{FF2B5EF4-FFF2-40B4-BE49-F238E27FC236}">
                <a16:creationId xmlns:a16="http://schemas.microsoft.com/office/drawing/2014/main" id="{067B8162-8357-4665-827F-38C7002F4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27" y="4645265"/>
            <a:ext cx="428368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100" dirty="0">
                <a:solidFill>
                  <a:schemeClr val="tx1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Compared to the conventional method, the G (green) component that contributes to optical brightness can be used more, achieving an output increase of about 10%.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D32661-5712-42D5-9FCC-0A214D184409}"/>
              </a:ext>
            </a:extLst>
          </p:cNvPr>
          <p:cNvSpPr txBox="1"/>
          <p:nvPr/>
        </p:nvSpPr>
        <p:spPr>
          <a:xfrm>
            <a:off x="8632947" y="1252259"/>
            <a:ext cx="10840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1200" dirty="0">
                <a:solidFill>
                  <a:schemeClr val="bg1"/>
                </a:solidFill>
                <a:ea typeface="メイリオ" panose="020B0604030504040204" pitchFamily="50" charset="-128"/>
              </a:rPr>
              <a:t>Image</a:t>
            </a:r>
            <a:endParaRPr kumimoji="1" lang="en-US" altLang="ja-JP" sz="1200" dirty="0">
              <a:solidFill>
                <a:schemeClr val="bg1"/>
              </a:solidFill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37084" y="295666"/>
            <a:ext cx="224565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1400" dirty="0">
                <a:ea typeface="メイリオ" panose="020B0604030504040204" pitchFamily="50" charset="-128"/>
              </a:rPr>
              <a:t>*Tentative name</a:t>
            </a:r>
            <a:endParaRPr kumimoji="1" lang="ja-JP" altLang="en-US" sz="1400" dirty="0"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39">
            <a:extLst>
              <a:ext uri="{FF2B5EF4-FFF2-40B4-BE49-F238E27FC236}">
                <a16:creationId xmlns:a16="http://schemas.microsoft.com/office/drawing/2014/main" id="{B84B59A4-E65F-4B2F-8BC6-85E1E4D15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287" y="1497298"/>
            <a:ext cx="4933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rgbClr val="FF0000"/>
                </a:solidFill>
                <a:latin typeface="+mn-lt"/>
                <a:ea typeface="メイリオ" panose="020B0604030504040204" pitchFamily="50" charset="-128"/>
                <a:cs typeface="Meiryo UI" pitchFamily="50" charset="-128"/>
              </a:rPr>
              <a:t>New optical device thoroughly removes unnecessary internal light.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562572" y="112152"/>
            <a:ext cx="5258507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</a:rPr>
              <a:t>About Ultra High Clarity Optics</a:t>
            </a:r>
          </a:p>
        </p:txBody>
      </p:sp>
    </p:spTree>
    <p:extLst>
      <p:ext uri="{BB962C8B-B14F-4D97-AF65-F5344CB8AC3E}">
        <p14:creationId xmlns:p14="http://schemas.microsoft.com/office/powerpoint/2010/main" val="342661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F2AE48-56CB-443E-A316-2435B44B675F}"/>
              </a:ext>
            </a:extLst>
          </p:cNvPr>
          <p:cNvSpPr txBox="1"/>
          <p:nvPr/>
        </p:nvSpPr>
        <p:spPr>
          <a:xfrm>
            <a:off x="416496" y="728663"/>
            <a:ext cx="92231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ja-JP" altLang="en-US" sz="2000" dirty="0">
                <a:ea typeface="メイリオ" panose="020B0604030504040204" pitchFamily="50" charset="-128"/>
              </a:rPr>
              <a:t>*</a:t>
            </a:r>
            <a:r>
              <a:rPr kumimoji="1" lang="en-US" altLang="ja-JP" sz="2000" dirty="0">
                <a:ea typeface="メイリオ" panose="020B0604030504040204" pitchFamily="50" charset="-128"/>
              </a:rPr>
              <a:t>Reference</a:t>
            </a:r>
            <a:r>
              <a:rPr kumimoji="1" lang="ja-JP" altLang="en-US" sz="2000" dirty="0">
                <a:ea typeface="メイリオ" panose="020B0604030504040204" pitchFamily="50" charset="-128"/>
              </a:rPr>
              <a:t>：</a:t>
            </a:r>
            <a:r>
              <a:rPr kumimoji="1" lang="en-US" altLang="ja-JP" sz="2000" dirty="0">
                <a:ea typeface="メイリオ" panose="020B0604030504040204" pitchFamily="50" charset="-128"/>
              </a:rPr>
              <a:t>8K</a:t>
            </a:r>
            <a:r>
              <a:rPr lang="ja-JP" altLang="en-US" sz="2000" dirty="0"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ea typeface="メイリオ" panose="020B0604030504040204" pitchFamily="50" charset="-128"/>
              </a:rPr>
              <a:t>compatible</a:t>
            </a:r>
            <a:r>
              <a:rPr lang="ja-JP" altLang="en-US" sz="2000" dirty="0"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ea typeface="メイリオ" panose="020B0604030504040204" pitchFamily="50" charset="-128"/>
              </a:rPr>
              <a:t>products</a:t>
            </a:r>
            <a:r>
              <a:rPr lang="ja-JP" altLang="en-US" sz="2000" dirty="0"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ea typeface="メイリオ" panose="020B0604030504040204" pitchFamily="50" charset="-128"/>
              </a:rPr>
              <a:t>(support HDMI2.1) as</a:t>
            </a:r>
            <a:r>
              <a:rPr lang="ja-JP" altLang="en-US" sz="2000" dirty="0"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ea typeface="メイリオ" panose="020B0604030504040204" pitchFamily="50" charset="-128"/>
              </a:rPr>
              <a:t>of</a:t>
            </a:r>
            <a:r>
              <a:rPr lang="ja-JP" altLang="en-US" sz="2000" dirty="0">
                <a:ea typeface="メイリオ" panose="020B0604030504040204" pitchFamily="50" charset="-128"/>
              </a:rPr>
              <a:t> </a:t>
            </a:r>
            <a:r>
              <a:rPr lang="en-US" altLang="ja-JP" sz="2000" dirty="0">
                <a:ea typeface="メイリオ" panose="020B0604030504040204" pitchFamily="50" charset="-128"/>
              </a:rPr>
              <a:t>Jan. 2021</a:t>
            </a:r>
            <a:endParaRPr kumimoji="1" lang="en-US" altLang="ja-JP" sz="2000" dirty="0"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63E277-1ECC-48BA-85CF-8D4986F3ED9B}"/>
              </a:ext>
            </a:extLst>
          </p:cNvPr>
          <p:cNvSpPr txBox="1"/>
          <p:nvPr/>
        </p:nvSpPr>
        <p:spPr>
          <a:xfrm>
            <a:off x="237415" y="1234401"/>
            <a:ext cx="2727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1600" dirty="0">
                <a:ea typeface="メイリオ" panose="020B0604030504040204" pitchFamily="50" charset="-128"/>
              </a:rPr>
              <a:t>【Products】</a:t>
            </a:r>
          </a:p>
          <a:p>
            <a:pPr>
              <a:lnSpc>
                <a:spcPct val="125000"/>
              </a:lnSpc>
            </a:pPr>
            <a:endParaRPr kumimoji="1" lang="ja-JP" altLang="en-US" sz="1600" dirty="0">
              <a:ea typeface="メイリオ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F8E7837-5C49-40B7-B6CA-C66785B34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45442"/>
              </p:ext>
            </p:extLst>
          </p:nvPr>
        </p:nvGraphicFramePr>
        <p:xfrm>
          <a:off x="488504" y="1552184"/>
          <a:ext cx="9000999" cy="4003188"/>
        </p:xfrm>
        <a:graphic>
          <a:graphicData uri="http://schemas.openxmlformats.org/drawingml/2006/table">
            <a:tbl>
              <a:tblPr/>
              <a:tblGrid>
                <a:gridCol w="853071">
                  <a:extLst>
                    <a:ext uri="{9D8B030D-6E8A-4147-A177-3AD203B41FA5}">
                      <a16:colId xmlns:a16="http://schemas.microsoft.com/office/drawing/2014/main" val="3144813568"/>
                    </a:ext>
                  </a:extLst>
                </a:gridCol>
                <a:gridCol w="1443660">
                  <a:extLst>
                    <a:ext uri="{9D8B030D-6E8A-4147-A177-3AD203B41FA5}">
                      <a16:colId xmlns:a16="http://schemas.microsoft.com/office/drawing/2014/main" val="4211454797"/>
                    </a:ext>
                  </a:extLst>
                </a:gridCol>
                <a:gridCol w="590588">
                  <a:extLst>
                    <a:ext uri="{9D8B030D-6E8A-4147-A177-3AD203B41FA5}">
                      <a16:colId xmlns:a16="http://schemas.microsoft.com/office/drawing/2014/main" val="113926392"/>
                    </a:ext>
                  </a:extLst>
                </a:gridCol>
                <a:gridCol w="590588">
                  <a:extLst>
                    <a:ext uri="{9D8B030D-6E8A-4147-A177-3AD203B41FA5}">
                      <a16:colId xmlns:a16="http://schemas.microsoft.com/office/drawing/2014/main" val="786252593"/>
                    </a:ext>
                  </a:extLst>
                </a:gridCol>
                <a:gridCol w="5523092">
                  <a:extLst>
                    <a:ext uri="{9D8B030D-6E8A-4147-A177-3AD203B41FA5}">
                      <a16:colId xmlns:a16="http://schemas.microsoft.com/office/drawing/2014/main" val="1758971112"/>
                    </a:ext>
                  </a:extLst>
                </a:gridCol>
              </a:tblGrid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Gaming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console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011047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Brand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Model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游ゴシック" panose="020B0400000000000000" pitchFamily="50" charset="-128"/>
                        </a:rPr>
                        <a:t>4K120p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游ゴシック" panose="020B0400000000000000" pitchFamily="50" charset="-128"/>
                        </a:rPr>
                        <a:t>8K60p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Description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492809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SONY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PS5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*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Not supported at this time. Corresponding with future firmware upgrade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253606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Microsoft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Xbox Series 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*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Not supported at this time. Corresponding with future firmware upgrade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466007"/>
                  </a:ext>
                </a:extLst>
              </a:tr>
              <a:tr h="1946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Graphic Board: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953314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Brand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Model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4K120p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8K60p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Description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115308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Nvidia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GEFORCE RTX 3060 Ti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HDMI2.1+DSC Max 8K 12 bit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HDR @ 60Hz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219060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GEFORCE RTX 3070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HDMI2.1+DSC Max 8K 12 bit HDR @ 60Hz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755770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GEFORCE RTX 3080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HDMI2.1+DSC Max 8K 12 bit HDR @ 60Hz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27593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GEFORCE RTX 3090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HDMI2.1+DSC Max 8K 12 bit HDR @ 60Hz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714016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AV Receiver：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983574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Brand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Model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4K120p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8K60p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Description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313424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Denon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AVR-X2700H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Input HDMI 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and output Monitor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1,2 are support 8K signal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134551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AVR-X4700H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Input HDMI 7 and output Monitor 1,2 are support 8K signal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234633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AVC-X6700H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52044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Marantz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NR-1711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Input HDMI 6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and output Monitor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1,2 are support 8K signal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407069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SR-6015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Input HDMI 7 and output Monitor 1,2 are support 8K signal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80195833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SR-8015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02344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Yamaha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RX-V4A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Only 8K60B(DSC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signal)pass through.4K/120Hz(4K120AB)will be supporting by firmware update.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228267"/>
                  </a:ext>
                </a:extLst>
              </a:tr>
              <a:tr h="1946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RX-V6A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96124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B2606ACF-7F35-4531-AFBB-E5B02E2A3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09" y="5506270"/>
            <a:ext cx="1795242" cy="119495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FEA4697-CF76-4613-AFC9-19690493D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451" y="5623599"/>
            <a:ext cx="1370051" cy="10776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45B2315-78DA-428C-9E69-F8273ECE6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881" y="5607909"/>
            <a:ext cx="1795242" cy="100869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51C3C9E-D706-47AC-8033-F3D56A879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120" y="5499978"/>
            <a:ext cx="1224136" cy="71860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D15CD78-1990-40AF-B3E9-022E57AD1F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91" t="20763" r="2317" b="16586"/>
          <a:stretch/>
        </p:blipFill>
        <p:spPr>
          <a:xfrm>
            <a:off x="6425926" y="6107235"/>
            <a:ext cx="1467968" cy="659534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2497827D-9175-4D6A-8040-B2C0D0000D89}"/>
              </a:ext>
            </a:extLst>
          </p:cNvPr>
          <p:cNvSpPr txBox="1">
            <a:spLocks/>
          </p:cNvSpPr>
          <p:nvPr/>
        </p:nvSpPr>
        <p:spPr>
          <a:xfrm>
            <a:off x="562572" y="112152"/>
            <a:ext cx="5258507" cy="728663"/>
          </a:xfrm>
          <a:prstGeom prst="rect">
            <a:avLst/>
          </a:prstGeom>
          <a:effectLst/>
        </p:spPr>
        <p:txBody>
          <a:bodyPr anchor="ctr"/>
          <a:lstStyle>
            <a:lvl1pPr algn="l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kumimoji="1" sz="2800" kern="1200">
                <a:solidFill>
                  <a:srgbClr val="0090D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2000" dirty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</a:rPr>
              <a:t>About 8K feature</a:t>
            </a:r>
          </a:p>
        </p:txBody>
      </p:sp>
    </p:spTree>
    <p:extLst>
      <p:ext uri="{BB962C8B-B14F-4D97-AF65-F5344CB8AC3E}">
        <p14:creationId xmlns:p14="http://schemas.microsoft.com/office/powerpoint/2010/main" val="3271218864"/>
      </p:ext>
    </p:extLst>
  </p:cSld>
  <p:clrMapOvr>
    <a:masterClrMapping/>
  </p:clrMapOvr>
</p:sld>
</file>

<file path=ppt/theme/theme1.xml><?xml version="1.0" encoding="utf-8"?>
<a:theme xmlns:a="http://schemas.openxmlformats.org/drawingml/2006/main" name="20161001_JVCKENWOOD_A4_J">
  <a:themeElements>
    <a:clrScheme name="JVCKENWOOD">
      <a:dk1>
        <a:srgbClr val="5A5A5A"/>
      </a:dk1>
      <a:lt1>
        <a:sysClr val="window" lastClr="FFFFFF"/>
      </a:lt1>
      <a:dk2>
        <a:srgbClr val="0090DC"/>
      </a:dk2>
      <a:lt2>
        <a:srgbClr val="D3EDFB"/>
      </a:lt2>
      <a:accent1>
        <a:srgbClr val="0061AB"/>
      </a:accent1>
      <a:accent2>
        <a:srgbClr val="8387B6"/>
      </a:accent2>
      <a:accent3>
        <a:srgbClr val="0EA291"/>
      </a:accent3>
      <a:accent4>
        <a:srgbClr val="8EB95F"/>
      </a:accent4>
      <a:accent5>
        <a:srgbClr val="E5A857"/>
      </a:accent5>
      <a:accent6>
        <a:srgbClr val="DD6B75"/>
      </a:accent6>
      <a:hlink>
        <a:srgbClr val="0563C1"/>
      </a:hlink>
      <a:folHlink>
        <a:srgbClr val="800080"/>
      </a:folHlink>
    </a:clrScheme>
    <a:fontScheme name="ユーザー定義 2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bg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25000"/>
          </a:lnSpc>
          <a:defRPr kumimoji="1" sz="1400" dirty="0" smtClean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25000"/>
          </a:lnSpc>
          <a:defRPr kumimoji="1" sz="1400" dirty="0" smtClean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80E1D6A0-CFD0-47DC-96E6-5FAF984741FE}" vid="{3AD09501-32B7-474D-99F6-9C074B9A14E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20161001_JVCKENWOOD_A4_J</Template>
  <TotalTime>42</TotalTime>
  <Words>1908</Words>
  <Application>Microsoft Office PowerPoint</Application>
  <PresentationFormat>A4 Paper (210x297 mm)</PresentationFormat>
  <Paragraphs>522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メイリオ</vt:lpstr>
      <vt:lpstr>Meiryo UI</vt:lpstr>
      <vt:lpstr>游ゴシック</vt:lpstr>
      <vt:lpstr>Arial</vt:lpstr>
      <vt:lpstr>Bookman Old Style</vt:lpstr>
      <vt:lpstr>Calibri</vt:lpstr>
      <vt:lpstr>Segoe UI Symbol</vt:lpstr>
      <vt:lpstr>Times</vt:lpstr>
      <vt:lpstr>Verdana</vt:lpstr>
      <vt:lpstr>Wingdings</vt:lpstr>
      <vt:lpstr>20161001_JVCKENWOOD_A4_J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HMD-VS1 GS</dc:title>
  <dc:creator>Akagawa</dc:creator>
  <cp:lastModifiedBy>Dirk Masscho</cp:lastModifiedBy>
  <cp:revision>278</cp:revision>
  <cp:lastPrinted>2019-11-06T00:23:15Z</cp:lastPrinted>
  <dcterms:created xsi:type="dcterms:W3CDTF">2016-10-24T08:29:27Z</dcterms:created>
  <dcterms:modified xsi:type="dcterms:W3CDTF">2021-10-11T08:37:46Z</dcterms:modified>
</cp:coreProperties>
</file>